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Lst>
  <p:sldIdLst>
    <p:sldId id="257" r:id="rId2"/>
    <p:sldId id="265" r:id="rId3"/>
    <p:sldId id="268" r:id="rId4"/>
    <p:sldId id="288" r:id="rId5"/>
    <p:sldId id="267" r:id="rId6"/>
    <p:sldId id="270" r:id="rId7"/>
    <p:sldId id="269" r:id="rId8"/>
    <p:sldId id="289" r:id="rId9"/>
    <p:sldId id="272" r:id="rId10"/>
    <p:sldId id="298" r:id="rId11"/>
    <p:sldId id="295" r:id="rId12"/>
    <p:sldId id="271" r:id="rId13"/>
    <p:sldId id="297" r:id="rId14"/>
    <p:sldId id="296" r:id="rId15"/>
    <p:sldId id="291" r:id="rId16"/>
    <p:sldId id="274" r:id="rId17"/>
    <p:sldId id="275" r:id="rId18"/>
    <p:sldId id="292" r:id="rId19"/>
    <p:sldId id="276" r:id="rId20"/>
    <p:sldId id="279" r:id="rId21"/>
    <p:sldId id="280" r:id="rId22"/>
    <p:sldId id="299" r:id="rId23"/>
    <p:sldId id="281" r:id="rId24"/>
    <p:sldId id="294" r:id="rId25"/>
    <p:sldId id="283" r:id="rId26"/>
    <p:sldId id="284" r:id="rId27"/>
    <p:sldId id="285" r:id="rId28"/>
    <p:sldId id="287" r:id="rId29"/>
  </p:sldIdLst>
  <p:sldSz cx="9144000" cy="6858000" type="screen4x3"/>
  <p:notesSz cx="6858000" cy="9144000"/>
  <p:custDataLst>
    <p:tags r:id="rId3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1" autoAdjust="0"/>
    <p:restoredTop sz="94660"/>
  </p:normalViewPr>
  <p:slideViewPr>
    <p:cSldViewPr snapToGrid="0">
      <p:cViewPr varScale="1">
        <p:scale>
          <a:sx n="52" d="100"/>
          <a:sy n="52" d="100"/>
        </p:scale>
        <p:origin x="1248" y="53"/>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DCFA2F7-436B-439F-BD97-F5C5A5BE05C6}" type="datetimeFigureOut">
              <a:rPr lang="en-US" smtClean="0"/>
              <a:t>3/27/2025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192050540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CFA2F7-436B-439F-BD97-F5C5A5BE05C6}" type="datetimeFigureOut">
              <a:rPr lang="en-US" smtClean="0"/>
              <a:t>3/27/2025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310304046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CFA2F7-436B-439F-BD97-F5C5A5BE05C6}" type="datetimeFigureOut">
              <a:rPr lang="en-US" smtClean="0"/>
              <a:t>3/27/2025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53014192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DCFA2F7-436B-439F-BD97-F5C5A5BE05C6}" type="datetimeFigureOut">
              <a:rPr lang="en-US" smtClean="0"/>
              <a:t>3/27/2025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275793094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DCFA2F7-436B-439F-BD97-F5C5A5BE05C6}" type="datetimeFigureOut">
              <a:rPr lang="en-US" smtClean="0"/>
              <a:t>3/27/2025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53231196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DCFA2F7-436B-439F-BD97-F5C5A5BE05C6}" type="datetimeFigureOut">
              <a:rPr lang="en-US" smtClean="0"/>
              <a:t>3/27/2025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174752218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CFA2F7-436B-439F-BD97-F5C5A5BE05C6}" type="datetimeFigureOut">
              <a:rPr lang="en-US" smtClean="0"/>
              <a:t>3/27/2025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3290297938"/>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CFA2F7-436B-439F-BD97-F5C5A5BE05C6}" type="datetimeFigureOut">
              <a:rPr lang="en-US" smtClean="0"/>
              <a:t>3/27/2025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143064816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CFA2F7-436B-439F-BD97-F5C5A5BE05C6}" type="datetimeFigureOut">
              <a:rPr lang="en-US" smtClean="0"/>
              <a:t>3/27/2025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373028942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CFA2F7-436B-439F-BD97-F5C5A5BE05C6}" type="datetimeFigureOut">
              <a:rPr lang="en-US" smtClean="0"/>
              <a:t>3/27/2025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159450546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CFA2F7-436B-439F-BD97-F5C5A5BE05C6}" type="datetimeFigureOut">
              <a:rPr lang="en-US" smtClean="0"/>
              <a:t>3/27/2025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446996978"/>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bg>
      <p:bgPr>
        <a:blipFill dpi="0" rotWithShape="1">
          <a:blip r:embed="rId2">
            <a:lum/>
          </a:blip>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0FFAC3A-F677-4C4E-A340-76BB4789BED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16043" y="5980969"/>
            <a:ext cx="2562795" cy="468991"/>
          </a:xfrm>
          <a:prstGeom prst="rect">
            <a:avLst/>
          </a:prstGeom>
        </p:spPr>
      </p:pic>
    </p:spTree>
    <p:extLst>
      <p:ext uri="{BB962C8B-B14F-4D97-AF65-F5344CB8AC3E}">
        <p14:creationId xmlns:p14="http://schemas.microsoft.com/office/powerpoint/2010/main" val="202435940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Contents">
    <p:bg>
      <p:bgPr>
        <a:blipFill dpi="0" rotWithShape="1">
          <a:blip r:embed="rId2">
            <a:lum/>
          </a:blip>
          <a:stretch>
            <a:fillRect/>
          </a:stretch>
        </a:blipFill>
        <a:effectLst/>
      </p:bgPr>
    </p:bg>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CF9D4CEF-D6BD-8A4B-9714-E128761D1A75}"/>
              </a:ext>
            </a:extLst>
          </p:cNvPr>
          <p:cNvSpPr txBox="1"/>
          <p:nvPr userDrawn="1"/>
        </p:nvSpPr>
        <p:spPr>
          <a:xfrm>
            <a:off x="8574226" y="6309322"/>
            <a:ext cx="539552" cy="365125"/>
          </a:xfrm>
          <a:prstGeom prst="rect">
            <a:avLst/>
          </a:prstGeom>
        </p:spPr>
        <p:txBody>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sz="1050" b="1">
                <a:solidFill>
                  <a:srgbClr val="7B7A78"/>
                </a:solidFill>
                <a:latin typeface="Calibri" panose="020F0502020204030204" pitchFamily="34" charset="0"/>
                <a:cs typeface="Calibri" panose="020F0502020204030204" pitchFamily="34" charset="0"/>
              </a:rPr>
              <a:t> </a:t>
            </a:r>
            <a:fld id="{D8E7AC7D-DE47-D04B-810A-E333F322F2EB}" type="slidenum">
              <a:rPr lang="en-US" sz="1050" b="1">
                <a:solidFill>
                  <a:schemeClr val="bg1"/>
                </a:solidFill>
                <a:latin typeface="Calibri" panose="020F0502020204030204" pitchFamily="34" charset="0"/>
                <a:cs typeface="Calibri" panose="020F0502020204030204" pitchFamily="34" charset="0"/>
              </a:rPr>
              <a:pPr algn="ctr"/>
              <a:t>‹#›</a:t>
            </a:fld>
            <a:r>
              <a:rPr lang="en-US" sz="1050" b="1">
                <a:solidFill>
                  <a:srgbClr val="7B7A78"/>
                </a:solidFill>
                <a:latin typeface="Calibri" panose="020F0502020204030204" pitchFamily="34" charset="0"/>
                <a:cs typeface="Calibri" panose="020F0502020204030204" pitchFamily="34" charset="0"/>
              </a:rPr>
              <a:t> </a:t>
            </a:r>
          </a:p>
        </p:txBody>
      </p:sp>
      <p:sp>
        <p:nvSpPr>
          <p:cNvPr id="3" name="TextBox 2">
            <a:extLst>
              <a:ext uri="{FF2B5EF4-FFF2-40B4-BE49-F238E27FC236}">
                <a16:creationId xmlns:a16="http://schemas.microsoft.com/office/drawing/2014/main" id="{820DA6D3-04D7-9E4C-BBD8-18609D093E06}"/>
              </a:ext>
            </a:extLst>
          </p:cNvPr>
          <p:cNvSpPr txBox="1"/>
          <p:nvPr userDrawn="1"/>
        </p:nvSpPr>
        <p:spPr>
          <a:xfrm>
            <a:off x="1475656" y="5229998"/>
            <a:ext cx="4824536" cy="751488"/>
          </a:xfrm>
          <a:prstGeom prst="rect">
            <a:avLst/>
          </a:prstGeom>
          <a:noFill/>
        </p:spPr>
        <p:txBody>
          <a:bodyPr wrap="square" lIns="0" tIns="0" rIns="0" bIns="0" rtlCol="0">
            <a:spAutoFit/>
          </a:bodyPr>
          <a:lstStyle/>
          <a:p>
            <a:pPr latinLnBrk="0" hangingPunct="0">
              <a:spcAft>
                <a:spcPts val="450"/>
              </a:spcAft>
            </a:pPr>
            <a:r>
              <a:rPr lang="en-AU" sz="675" b="1" i="0" kern="1200">
                <a:solidFill>
                  <a:srgbClr val="7B7A78"/>
                </a:solidFill>
                <a:effectLst/>
                <a:latin typeface="Calibri" panose="020F0502020204030204" pitchFamily="34" charset="0"/>
                <a:ea typeface="+mn-ea"/>
                <a:cs typeface="Calibri" panose="020F0502020204030204" pitchFamily="34" charset="0"/>
              </a:rPr>
              <a:t>Artwork: </a:t>
            </a:r>
            <a:r>
              <a:rPr lang="en-AU" sz="675" b="1" i="1" kern="1200">
                <a:solidFill>
                  <a:srgbClr val="7B7A78"/>
                </a:solidFill>
                <a:effectLst/>
                <a:latin typeface="Calibri" panose="020F0502020204030204" pitchFamily="34" charset="0"/>
                <a:ea typeface="+mn-ea"/>
                <a:cs typeface="Calibri" panose="020F0502020204030204" pitchFamily="34" charset="0"/>
              </a:rPr>
              <a:t>One’s Journey to Health </a:t>
            </a:r>
            <a:r>
              <a:rPr lang="en-AU" sz="675" b="1" i="0" kern="1200">
                <a:solidFill>
                  <a:srgbClr val="7B7A78"/>
                </a:solidFill>
                <a:effectLst/>
                <a:latin typeface="Calibri" panose="020F0502020204030204" pitchFamily="34" charset="0"/>
                <a:ea typeface="+mn-ea"/>
                <a:cs typeface="Calibri" panose="020F0502020204030204" pitchFamily="34" charset="0"/>
              </a:rPr>
              <a:t>by Luke Penrith 2020</a:t>
            </a:r>
          </a:p>
          <a:p>
            <a:pPr latinLnBrk="0" hangingPunct="0">
              <a:spcAft>
                <a:spcPts val="450"/>
              </a:spcAft>
            </a:pPr>
            <a:r>
              <a:rPr lang="en-AU" sz="675" b="0" i="0" kern="1200">
                <a:solidFill>
                  <a:srgbClr val="7B7A78"/>
                </a:solidFill>
                <a:effectLst/>
                <a:latin typeface="Calibri" panose="020F0502020204030204" pitchFamily="34" charset="0"/>
                <a:ea typeface="+mn-ea"/>
                <a:cs typeface="Calibri" panose="020F0502020204030204" pitchFamily="34" charset="0"/>
              </a:rPr>
              <a:t>Luke Penrith’s ancestry is connected through the Wiradjuri, Wotjobaluk, the Yuin and the Gumbaynggirr Nation. His passion is mentoring and nurturing Indigenous Australian job seekers and supporting Aboriginal Businesses.</a:t>
            </a:r>
          </a:p>
          <a:p>
            <a:pPr latinLnBrk="0" hangingPunct="0">
              <a:spcAft>
                <a:spcPts val="450"/>
              </a:spcAft>
            </a:pPr>
            <a:r>
              <a:rPr lang="en-AU" sz="675" b="0" i="0" kern="1200">
                <a:solidFill>
                  <a:srgbClr val="7B7A78"/>
                </a:solidFill>
                <a:effectLst/>
                <a:latin typeface="Calibri" panose="020F0502020204030204" pitchFamily="34" charset="0"/>
                <a:ea typeface="+mn-ea"/>
                <a:cs typeface="Calibri" panose="020F0502020204030204" pitchFamily="34" charset="0"/>
              </a:rPr>
              <a:t>The artwork shows the complex web of social factors that make up holistic health for First Nations people of Australia. The three yellow ochre lines connecting to the main Yarning circle is our heartbeat. Our fresh water (rivers), mountains and our salt water (ocean) features with Yarning circles representing community, health services, doctors and lead professionals in each health district.</a:t>
            </a:r>
          </a:p>
        </p:txBody>
      </p:sp>
      <p:pic>
        <p:nvPicPr>
          <p:cNvPr id="10" name="Picture 9" descr="Artwork: One’s Journey to Health by Luke Penrith 2020&#10;">
            <a:extLst>
              <a:ext uri="{FF2B5EF4-FFF2-40B4-BE49-F238E27FC236}">
                <a16:creationId xmlns:a16="http://schemas.microsoft.com/office/drawing/2014/main" id="{A01FA795-6993-634B-961E-C2ADE24D4E3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9673" y="5229202"/>
            <a:ext cx="1003300" cy="1234059"/>
          </a:xfrm>
          <a:prstGeom prst="rect">
            <a:avLst/>
          </a:prstGeom>
        </p:spPr>
      </p:pic>
    </p:spTree>
    <p:extLst>
      <p:ext uri="{BB962C8B-B14F-4D97-AF65-F5344CB8AC3E}">
        <p14:creationId xmlns:p14="http://schemas.microsoft.com/office/powerpoint/2010/main" val="39963827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ext">
    <p:bg>
      <p:bgPr>
        <a:blipFill dpi="0" rotWithShape="1">
          <a:blip r:embed="rId2">
            <a:lum/>
          </a:blip>
          <a:stretch>
            <a:fillRect/>
          </a:stretch>
        </a:blipFill>
        <a:effectLst/>
      </p:bgPr>
    </p:bg>
    <p:spTree>
      <p:nvGrpSpPr>
        <p:cNvPr id="1" name=""/>
        <p:cNvGrpSpPr/>
        <p:nvPr/>
      </p:nvGrpSpPr>
      <p:grpSpPr>
        <a:xfrm>
          <a:off x="0" y="0"/>
          <a:ext cx="0" cy="0"/>
          <a:chOff x="0" y="0"/>
          <a:chExt cx="0" cy="0"/>
        </a:xfrm>
      </p:grpSpPr>
      <p:sp>
        <p:nvSpPr>
          <p:cNvPr id="8" name="Slide Number Placeholder 2">
            <a:extLst>
              <a:ext uri="{FF2B5EF4-FFF2-40B4-BE49-F238E27FC236}">
                <a16:creationId xmlns:a16="http://schemas.microsoft.com/office/drawing/2014/main" id="{A29DFA5E-3501-544A-A9BD-FE9BC8B3DD3D}"/>
              </a:ext>
            </a:extLst>
          </p:cNvPr>
          <p:cNvSpPr txBox="1"/>
          <p:nvPr userDrawn="1"/>
        </p:nvSpPr>
        <p:spPr>
          <a:xfrm>
            <a:off x="8574226" y="6309322"/>
            <a:ext cx="539552" cy="365125"/>
          </a:xfrm>
          <a:prstGeom prst="rect">
            <a:avLst/>
          </a:prstGeom>
        </p:spPr>
        <p:txBody>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sz="1050" b="1">
                <a:solidFill>
                  <a:schemeClr val="bg1"/>
                </a:solidFill>
                <a:latin typeface="Calibri" panose="020F0502020204030204" pitchFamily="34" charset="0"/>
                <a:cs typeface="Calibri" panose="020F0502020204030204" pitchFamily="34" charset="0"/>
              </a:rPr>
              <a:t> </a:t>
            </a:r>
            <a:fld id="{D8E7AC7D-DE47-D04B-810A-E333F322F2EB}" type="slidenum">
              <a:rPr lang="en-US" sz="1050" b="1">
                <a:solidFill>
                  <a:schemeClr val="bg1"/>
                </a:solidFill>
                <a:latin typeface="Calibri" panose="020F0502020204030204" pitchFamily="34" charset="0"/>
                <a:cs typeface="Calibri" panose="020F0502020204030204" pitchFamily="34" charset="0"/>
              </a:rPr>
              <a:pPr algn="ctr"/>
              <a:t>‹#›</a:t>
            </a:fld>
            <a:r>
              <a:rPr lang="en-US" sz="1050" b="1">
                <a:solidFill>
                  <a:schemeClr val="bg1"/>
                </a:solidFill>
                <a:latin typeface="Calibri" panose="020F0502020204030204" pitchFamily="34" charset="0"/>
                <a:cs typeface="Calibri" panose="020F0502020204030204" pitchFamily="34" charset="0"/>
              </a:rPr>
              <a:t> </a:t>
            </a:r>
          </a:p>
        </p:txBody>
      </p:sp>
      <p:sp>
        <p:nvSpPr>
          <p:cNvPr id="7" name="Content Placeholder 6">
            <a:extLst>
              <a:ext uri="{FF2B5EF4-FFF2-40B4-BE49-F238E27FC236}">
                <a16:creationId xmlns:a16="http://schemas.microsoft.com/office/drawing/2014/main" id="{A0D1F0FE-05F3-D645-8646-22D9829A8D8B}"/>
              </a:ext>
            </a:extLst>
          </p:cNvPr>
          <p:cNvSpPr>
            <a:spLocks noGrp="1"/>
          </p:cNvSpPr>
          <p:nvPr>
            <p:ph sz="quarter" idx="10"/>
          </p:nvPr>
        </p:nvSpPr>
        <p:spPr>
          <a:xfrm>
            <a:off x="360000" y="1412875"/>
            <a:ext cx="8460150" cy="4608413"/>
          </a:xfrm>
          <a:prstGeom prst="rect">
            <a:avLst/>
          </a:prstGeom>
        </p:spPr>
        <p:txBody>
          <a:bodyPr lIns="0" tIns="0" rIns="0" bIns="0"/>
          <a:lstStyle>
            <a:lvl1pPr marL="0" indent="0">
              <a:buNone/>
              <a:defRPr sz="1200" b="0" i="0">
                <a:solidFill>
                  <a:srgbClr val="7B7A78"/>
                </a:solidFill>
                <a:latin typeface="Calibri Light" panose="020F0302020204030204" pitchFamily="34" charset="0"/>
                <a:cs typeface="Calibri Light" panose="020F0302020204030204" pitchFamily="34" charset="0"/>
              </a:defRPr>
            </a:lvl1pPr>
            <a:lvl2pPr marL="342900" indent="0">
              <a:buNone/>
              <a:defRPr sz="1200" b="0" i="0">
                <a:solidFill>
                  <a:srgbClr val="7B7A78"/>
                </a:solidFill>
                <a:latin typeface="Calibri Light" panose="020F0302020204030204" pitchFamily="34" charset="0"/>
                <a:cs typeface="Calibri Light" panose="020F0302020204030204" pitchFamily="34" charset="0"/>
              </a:defRPr>
            </a:lvl2pPr>
            <a:lvl3pPr marL="685800" indent="0">
              <a:buNone/>
              <a:defRPr sz="1200" b="0" i="0">
                <a:solidFill>
                  <a:srgbClr val="7B7A78"/>
                </a:solidFill>
                <a:latin typeface="Calibri Light" panose="020F0302020204030204" pitchFamily="34" charset="0"/>
                <a:cs typeface="Calibri Light" panose="020F0302020204030204" pitchFamily="34" charset="0"/>
              </a:defRPr>
            </a:lvl3pPr>
            <a:lvl4pPr marL="1028700" indent="0">
              <a:buNone/>
              <a:defRPr sz="1200" b="0" i="0">
                <a:solidFill>
                  <a:srgbClr val="7B7A78"/>
                </a:solidFill>
                <a:latin typeface="Calibri Light" panose="020F0302020204030204" pitchFamily="34" charset="0"/>
                <a:cs typeface="Calibri Light" panose="020F0302020204030204" pitchFamily="34" charset="0"/>
              </a:defRPr>
            </a:lvl4pPr>
            <a:lvl5pPr marL="1371600" indent="0">
              <a:buNone/>
              <a:defRPr sz="1200" b="0" i="0">
                <a:solidFill>
                  <a:srgbClr val="7B7A78"/>
                </a:solidFill>
                <a:latin typeface="Calibri Light" panose="020F0302020204030204" pitchFamily="34" charset="0"/>
                <a:cs typeface="Calibri Light" panose="020F0302020204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itle 1">
            <a:extLst>
              <a:ext uri="{FF2B5EF4-FFF2-40B4-BE49-F238E27FC236}">
                <a16:creationId xmlns:a16="http://schemas.microsoft.com/office/drawing/2014/main" id="{794945E3-66DC-D341-B84C-22E44AE3BD3D}"/>
              </a:ext>
            </a:extLst>
          </p:cNvPr>
          <p:cNvSpPr>
            <a:spLocks noGrp="1"/>
          </p:cNvSpPr>
          <p:nvPr>
            <p:ph type="title" hasCustomPrompt="1"/>
          </p:nvPr>
        </p:nvSpPr>
        <p:spPr>
          <a:xfrm>
            <a:off x="360000" y="16778"/>
            <a:ext cx="8424000" cy="819934"/>
          </a:xfrm>
          <a:prstGeom prst="rect">
            <a:avLst/>
          </a:prstGeom>
        </p:spPr>
        <p:txBody>
          <a:bodyPr lIns="0" tIns="0" rIns="0" bIns="0" anchor="ctr"/>
          <a:lstStyle>
            <a:lvl1pPr>
              <a:defRPr b="0" i="0" baseline="0">
                <a:solidFill>
                  <a:schemeClr val="bg1"/>
                </a:solidFill>
                <a:latin typeface="Calibri Light" panose="020F0302020204030204" pitchFamily="34" charset="0"/>
                <a:cs typeface="Calibri Light" panose="020F0302020204030204" pitchFamily="34" charset="0"/>
              </a:defRPr>
            </a:lvl1pPr>
          </a:lstStyle>
          <a:p>
            <a:r>
              <a:rPr lang="en-US" altLang="ko-KR"/>
              <a:t> Click to add title</a:t>
            </a:r>
            <a:endParaRPr lang="ko-KR" altLang="en-US"/>
          </a:p>
        </p:txBody>
      </p:sp>
    </p:spTree>
    <p:extLst>
      <p:ext uri="{BB962C8B-B14F-4D97-AF65-F5344CB8AC3E}">
        <p14:creationId xmlns:p14="http://schemas.microsoft.com/office/powerpoint/2010/main" val="814254375"/>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Chart and Findings">
    <p:bg>
      <p:bgPr>
        <a:blipFill dpi="0" rotWithShape="1">
          <a:blip r:embed="rId2">
            <a:lum/>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0000" y="16778"/>
            <a:ext cx="8424000" cy="819934"/>
          </a:xfrm>
          <a:prstGeom prst="rect">
            <a:avLst/>
          </a:prstGeom>
        </p:spPr>
        <p:txBody>
          <a:bodyPr lIns="0" tIns="0" rIns="0" bIns="0" anchor="ctr"/>
          <a:lstStyle>
            <a:lvl1pPr>
              <a:defRPr b="0" i="0" baseline="0">
                <a:solidFill>
                  <a:schemeClr val="bg1"/>
                </a:solidFill>
                <a:latin typeface="Calibri Light" panose="020F0302020204030204" pitchFamily="34" charset="0"/>
                <a:cs typeface="Calibri Light" panose="020F0302020204030204" pitchFamily="34" charset="0"/>
              </a:defRPr>
            </a:lvl1pPr>
          </a:lstStyle>
          <a:p>
            <a:r>
              <a:rPr lang="en-US" altLang="ko-KR"/>
              <a:t> Click to add title</a:t>
            </a:r>
            <a:endParaRPr lang="ko-KR" altLang="en-US"/>
          </a:p>
        </p:txBody>
      </p:sp>
      <p:sp>
        <p:nvSpPr>
          <p:cNvPr id="8" name="Slide Number Placeholder 2">
            <a:extLst>
              <a:ext uri="{FF2B5EF4-FFF2-40B4-BE49-F238E27FC236}">
                <a16:creationId xmlns:a16="http://schemas.microsoft.com/office/drawing/2014/main" id="{A29DFA5E-3501-544A-A9BD-FE9BC8B3DD3D}"/>
              </a:ext>
            </a:extLst>
          </p:cNvPr>
          <p:cNvSpPr txBox="1"/>
          <p:nvPr userDrawn="1"/>
        </p:nvSpPr>
        <p:spPr>
          <a:xfrm>
            <a:off x="8574226" y="6309322"/>
            <a:ext cx="539552" cy="365125"/>
          </a:xfrm>
          <a:prstGeom prst="rect">
            <a:avLst/>
          </a:prstGeom>
        </p:spPr>
        <p:txBody>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sz="1050" b="1">
                <a:solidFill>
                  <a:schemeClr val="bg1"/>
                </a:solidFill>
                <a:latin typeface="Calibri" panose="020F0502020204030204" pitchFamily="34" charset="0"/>
                <a:cs typeface="Calibri" panose="020F0502020204030204" pitchFamily="34" charset="0"/>
              </a:rPr>
              <a:t> </a:t>
            </a:r>
            <a:fld id="{D8E7AC7D-DE47-D04B-810A-E333F322F2EB}" type="slidenum">
              <a:rPr lang="en-US" sz="1050" b="1">
                <a:solidFill>
                  <a:schemeClr val="bg1"/>
                </a:solidFill>
                <a:latin typeface="Calibri" panose="020F0502020204030204" pitchFamily="34" charset="0"/>
                <a:cs typeface="Calibri" panose="020F0502020204030204" pitchFamily="34" charset="0"/>
              </a:rPr>
              <a:pPr algn="ctr"/>
              <a:t>‹#›</a:t>
            </a:fld>
            <a:r>
              <a:rPr lang="en-US" sz="1050" b="1">
                <a:solidFill>
                  <a:schemeClr val="bg1"/>
                </a:solidFill>
                <a:latin typeface="Calibri" panose="020F0502020204030204" pitchFamily="34" charset="0"/>
                <a:cs typeface="Calibri" panose="020F0502020204030204" pitchFamily="34" charset="0"/>
              </a:rPr>
              <a:t> </a:t>
            </a:r>
          </a:p>
        </p:txBody>
      </p:sp>
      <p:sp>
        <p:nvSpPr>
          <p:cNvPr id="6" name="Rounded Rectangle 5">
            <a:extLst>
              <a:ext uri="{FF2B5EF4-FFF2-40B4-BE49-F238E27FC236}">
                <a16:creationId xmlns:a16="http://schemas.microsoft.com/office/drawing/2014/main" id="{A67A0464-9CC5-C14A-9819-50C5AF2805EB}"/>
              </a:ext>
            </a:extLst>
          </p:cNvPr>
          <p:cNvSpPr/>
          <p:nvPr userDrawn="1"/>
        </p:nvSpPr>
        <p:spPr>
          <a:xfrm>
            <a:off x="324001" y="981077"/>
            <a:ext cx="2159768" cy="2447925"/>
          </a:xfrm>
          <a:prstGeom prst="roundRect">
            <a:avLst>
              <a:gd name="adj" fmla="val 7595"/>
            </a:avLst>
          </a:prstGeom>
          <a:solidFill>
            <a:srgbClr val="7B7A78">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TextBox 8">
            <a:extLst>
              <a:ext uri="{FF2B5EF4-FFF2-40B4-BE49-F238E27FC236}">
                <a16:creationId xmlns:a16="http://schemas.microsoft.com/office/drawing/2014/main" id="{4309A0DD-E82D-6141-A3B5-E54E8DB51579}"/>
              </a:ext>
            </a:extLst>
          </p:cNvPr>
          <p:cNvSpPr txBox="1"/>
          <p:nvPr userDrawn="1"/>
        </p:nvSpPr>
        <p:spPr>
          <a:xfrm>
            <a:off x="2555776" y="6496380"/>
            <a:ext cx="3960440" cy="173124"/>
          </a:xfrm>
          <a:prstGeom prst="rect">
            <a:avLst/>
          </a:prstGeom>
          <a:noFill/>
        </p:spPr>
        <p:txBody>
          <a:bodyPr wrap="square" lIns="270000" rtlCol="0">
            <a:spAutoFit/>
          </a:bodyPr>
          <a:lstStyle/>
          <a:p>
            <a:r>
              <a:rPr lang="en-AU" sz="525" b="1" i="1">
                <a:solidFill>
                  <a:srgbClr val="7B7A78"/>
                </a:solidFill>
                <a:latin typeface="Calibri" panose="020F0502020204030204" pitchFamily="34" charset="0"/>
                <a:cs typeface="Calibri" panose="020F0502020204030204" pitchFamily="34" charset="0"/>
              </a:rPr>
              <a:t>Source: Department of Health national Key Performance Indicator (nKPI) collection</a:t>
            </a:r>
          </a:p>
        </p:txBody>
      </p:sp>
    </p:spTree>
    <p:extLst>
      <p:ext uri="{BB962C8B-B14F-4D97-AF65-F5344CB8AC3E}">
        <p14:creationId xmlns:p14="http://schemas.microsoft.com/office/powerpoint/2010/main" val="1377763842"/>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Chart and Findings">
    <p:bg>
      <p:bgPr>
        <a:blipFill dpi="0" rotWithShape="1">
          <a:blip r:embed="rId2">
            <a:lum/>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0000" y="16778"/>
            <a:ext cx="8424000" cy="819934"/>
          </a:xfrm>
          <a:prstGeom prst="rect">
            <a:avLst/>
          </a:prstGeom>
        </p:spPr>
        <p:txBody>
          <a:bodyPr lIns="0" tIns="0" rIns="0" bIns="0" anchor="ctr"/>
          <a:lstStyle>
            <a:lvl1pPr>
              <a:defRPr b="0" i="0" baseline="0">
                <a:solidFill>
                  <a:schemeClr val="bg1"/>
                </a:solidFill>
                <a:latin typeface="Calibri Light" panose="020F0302020204030204" pitchFamily="34" charset="0"/>
                <a:cs typeface="Calibri Light" panose="020F0302020204030204" pitchFamily="34" charset="0"/>
              </a:defRPr>
            </a:lvl1pPr>
          </a:lstStyle>
          <a:p>
            <a:r>
              <a:rPr lang="en-US" altLang="ko-KR"/>
              <a:t> Click to add title</a:t>
            </a:r>
            <a:endParaRPr lang="ko-KR" altLang="en-US"/>
          </a:p>
        </p:txBody>
      </p:sp>
      <p:sp>
        <p:nvSpPr>
          <p:cNvPr id="8" name="Slide Number Placeholder 2">
            <a:extLst>
              <a:ext uri="{FF2B5EF4-FFF2-40B4-BE49-F238E27FC236}">
                <a16:creationId xmlns:a16="http://schemas.microsoft.com/office/drawing/2014/main" id="{A29DFA5E-3501-544A-A9BD-FE9BC8B3DD3D}"/>
              </a:ext>
            </a:extLst>
          </p:cNvPr>
          <p:cNvSpPr txBox="1"/>
          <p:nvPr userDrawn="1"/>
        </p:nvSpPr>
        <p:spPr>
          <a:xfrm>
            <a:off x="8574226" y="6309322"/>
            <a:ext cx="539552" cy="365125"/>
          </a:xfrm>
          <a:prstGeom prst="rect">
            <a:avLst/>
          </a:prstGeom>
        </p:spPr>
        <p:txBody>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sz="1050" b="1">
                <a:solidFill>
                  <a:schemeClr val="bg1"/>
                </a:solidFill>
                <a:latin typeface="Calibri" panose="020F0502020204030204" pitchFamily="34" charset="0"/>
                <a:cs typeface="Calibri" panose="020F0502020204030204" pitchFamily="34" charset="0"/>
              </a:rPr>
              <a:t> </a:t>
            </a:r>
            <a:fld id="{D8E7AC7D-DE47-D04B-810A-E333F322F2EB}" type="slidenum">
              <a:rPr lang="en-US" sz="1050" b="1">
                <a:solidFill>
                  <a:schemeClr val="bg1"/>
                </a:solidFill>
                <a:latin typeface="Calibri" panose="020F0502020204030204" pitchFamily="34" charset="0"/>
                <a:cs typeface="Calibri" panose="020F0502020204030204" pitchFamily="34" charset="0"/>
              </a:rPr>
              <a:pPr algn="ctr"/>
              <a:t>‹#›</a:t>
            </a:fld>
            <a:r>
              <a:rPr lang="en-US" sz="1050" b="1">
                <a:solidFill>
                  <a:schemeClr val="bg1"/>
                </a:solidFill>
                <a:latin typeface="Calibri" panose="020F0502020204030204" pitchFamily="34" charset="0"/>
                <a:cs typeface="Calibri" panose="020F0502020204030204" pitchFamily="34" charset="0"/>
              </a:rPr>
              <a:t> </a:t>
            </a:r>
          </a:p>
        </p:txBody>
      </p:sp>
      <p:sp>
        <p:nvSpPr>
          <p:cNvPr id="6" name="Rounded Rectangle 5">
            <a:extLst>
              <a:ext uri="{FF2B5EF4-FFF2-40B4-BE49-F238E27FC236}">
                <a16:creationId xmlns:a16="http://schemas.microsoft.com/office/drawing/2014/main" id="{A67A0464-9CC5-C14A-9819-50C5AF2805EB}"/>
              </a:ext>
            </a:extLst>
          </p:cNvPr>
          <p:cNvSpPr/>
          <p:nvPr userDrawn="1"/>
        </p:nvSpPr>
        <p:spPr>
          <a:xfrm>
            <a:off x="324001" y="981077"/>
            <a:ext cx="2159768" cy="2447925"/>
          </a:xfrm>
          <a:prstGeom prst="roundRect">
            <a:avLst>
              <a:gd name="adj" fmla="val 7595"/>
            </a:avLst>
          </a:prstGeom>
          <a:solidFill>
            <a:srgbClr val="7B7A78">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ounded Rectangle 6">
            <a:extLst>
              <a:ext uri="{FF2B5EF4-FFF2-40B4-BE49-F238E27FC236}">
                <a16:creationId xmlns:a16="http://schemas.microsoft.com/office/drawing/2014/main" id="{D4BC6EEC-CDF1-F045-B8AD-5DBE94653CBD}"/>
              </a:ext>
            </a:extLst>
          </p:cNvPr>
          <p:cNvSpPr/>
          <p:nvPr userDrawn="1"/>
        </p:nvSpPr>
        <p:spPr>
          <a:xfrm>
            <a:off x="324001" y="3860802"/>
            <a:ext cx="2159768" cy="2447925"/>
          </a:xfrm>
          <a:prstGeom prst="roundRect">
            <a:avLst>
              <a:gd name="adj" fmla="val 7595"/>
            </a:avLst>
          </a:prstGeom>
          <a:solidFill>
            <a:srgbClr val="7B7A78">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TextBox 8">
            <a:extLst>
              <a:ext uri="{FF2B5EF4-FFF2-40B4-BE49-F238E27FC236}">
                <a16:creationId xmlns:a16="http://schemas.microsoft.com/office/drawing/2014/main" id="{4309A0DD-E82D-6141-A3B5-E54E8DB51579}"/>
              </a:ext>
            </a:extLst>
          </p:cNvPr>
          <p:cNvSpPr txBox="1"/>
          <p:nvPr userDrawn="1"/>
        </p:nvSpPr>
        <p:spPr>
          <a:xfrm>
            <a:off x="2555776" y="6496380"/>
            <a:ext cx="3960440" cy="173124"/>
          </a:xfrm>
          <a:prstGeom prst="rect">
            <a:avLst/>
          </a:prstGeom>
          <a:noFill/>
        </p:spPr>
        <p:txBody>
          <a:bodyPr wrap="square" lIns="270000" rtlCol="0">
            <a:spAutoFit/>
          </a:bodyPr>
          <a:lstStyle/>
          <a:p>
            <a:r>
              <a:rPr lang="en-AU" sz="525" b="1" i="1">
                <a:solidFill>
                  <a:srgbClr val="7B7A78"/>
                </a:solidFill>
                <a:latin typeface="Calibri" panose="020F0502020204030204" pitchFamily="34" charset="0"/>
                <a:cs typeface="Calibri" panose="020F0502020204030204" pitchFamily="34" charset="0"/>
              </a:rPr>
              <a:t>Source: Department of Health national Key Performance Indicator (nKPI) collection</a:t>
            </a:r>
          </a:p>
        </p:txBody>
      </p:sp>
    </p:spTree>
    <p:extLst>
      <p:ext uri="{BB962C8B-B14F-4D97-AF65-F5344CB8AC3E}">
        <p14:creationId xmlns:p14="http://schemas.microsoft.com/office/powerpoint/2010/main" val="183170573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CFA2F7-436B-439F-BD97-F5C5A5BE05C6}" type="datetimeFigureOut">
              <a:rPr lang="en-US" smtClean="0"/>
              <a:t>3/27/2025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126A71-CB6E-48AC-A79C-F9552495089E}" type="slidenum">
              <a:rPr lang="en-US" smtClean="0"/>
              <a:t>‹#›</a:t>
            </a:fld>
            <a:endParaRPr lang="en-US"/>
          </a:p>
        </p:txBody>
      </p:sp>
    </p:spTree>
    <p:extLst>
      <p:ext uri="{BB962C8B-B14F-4D97-AF65-F5344CB8AC3E}">
        <p14:creationId xmlns:p14="http://schemas.microsoft.com/office/powerpoint/2010/main" val="2741664270"/>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63" r:id="rId16"/>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1D50FDC-6399-E14A-852D-89CA04CCF58B}"/>
              </a:ext>
            </a:extLst>
          </p:cNvPr>
          <p:cNvSpPr txBox="1"/>
          <p:nvPr/>
        </p:nvSpPr>
        <p:spPr>
          <a:xfrm>
            <a:off x="490888" y="5067909"/>
            <a:ext cx="2916324" cy="540060"/>
          </a:xfrm>
          <a:prstGeom prst="rect">
            <a:avLst/>
          </a:prstGeom>
          <a:noFill/>
        </p:spPr>
        <p:txBody>
          <a:bodyPr wrap="square" lIns="0" tIns="0" rIns="0" bIns="0" rtlCol="0">
            <a:noAutofit/>
          </a:bodyPr>
          <a:lstStyle/>
          <a:p>
            <a:pPr latinLnBrk="0" hangingPunct="0"/>
            <a:r>
              <a:rPr lang="en-AU" sz="1400">
                <a:solidFill>
                  <a:schemeClr val="bg1"/>
                </a:solidFill>
                <a:latin typeface="Calibri" panose="020F0502020204030204" pitchFamily="34" charset="0"/>
                <a:cs typeface="Calibri" panose="020F0502020204030204" pitchFamily="34" charset="0"/>
              </a:rPr>
              <a:t>Bulgarr Ngaru Medical Aboriginal Corporation</a:t>
            </a:r>
          </a:p>
        </p:txBody>
      </p:sp>
      <p:sp>
        <p:nvSpPr>
          <p:cNvPr id="3" name="TextBox 2">
            <a:extLst>
              <a:ext uri="{FF2B5EF4-FFF2-40B4-BE49-F238E27FC236}">
                <a16:creationId xmlns:a16="http://schemas.microsoft.com/office/drawing/2014/main" id="{2EF0AD37-A968-674E-AA12-B1826A66AEDE}"/>
              </a:ext>
            </a:extLst>
          </p:cNvPr>
          <p:cNvSpPr txBox="1"/>
          <p:nvPr/>
        </p:nvSpPr>
        <p:spPr>
          <a:xfrm>
            <a:off x="490888" y="6154996"/>
            <a:ext cx="1161894" cy="270030"/>
          </a:xfrm>
          <a:prstGeom prst="rect">
            <a:avLst/>
          </a:prstGeom>
          <a:noFill/>
        </p:spPr>
        <p:txBody>
          <a:bodyPr wrap="square" lIns="0" tIns="0" rIns="0" bIns="0" rtlCol="0">
            <a:noAutofit/>
          </a:bodyPr>
          <a:lstStyle/>
          <a:p>
            <a:r>
              <a:rPr lang="en-AU" sz="1100" b="1">
                <a:solidFill>
                  <a:schemeClr val="bg1"/>
                </a:solidFill>
                <a:latin typeface="Calibri" panose="020F0502020204030204" pitchFamily="34" charset="0"/>
                <a:cs typeface="Calibri" panose="020F0502020204030204" pitchFamily="34" charset="0"/>
              </a:rPr>
              <a:t>Data Collection:</a:t>
            </a:r>
          </a:p>
          <a:p>
            <a:r>
              <a:rPr lang="en-AU" sz="1100" b="1">
                <a:solidFill>
                  <a:schemeClr val="bg1"/>
                </a:solidFill>
                <a:latin typeface="Calibri" panose="020F0502020204030204" pitchFamily="34" charset="0"/>
                <a:cs typeface="Calibri" panose="020F0502020204030204" pitchFamily="34" charset="0"/>
              </a:rPr>
              <a:t>December 2024</a:t>
            </a:r>
          </a:p>
        </p:txBody>
      </p:sp>
      <p:sp>
        <p:nvSpPr>
          <p:cNvPr id="4" name="TextBox 3">
            <a:extLst>
              <a:ext uri="{FF2B5EF4-FFF2-40B4-BE49-F238E27FC236}">
                <a16:creationId xmlns:a16="http://schemas.microsoft.com/office/drawing/2014/main" id="{94327D13-EF67-4A09-BD17-816BED4028F8}"/>
              </a:ext>
            </a:extLst>
          </p:cNvPr>
          <p:cNvSpPr txBox="1"/>
          <p:nvPr/>
        </p:nvSpPr>
        <p:spPr>
          <a:xfrm>
            <a:off x="490888" y="3753036"/>
            <a:ext cx="4500212" cy="540060"/>
          </a:xfrm>
          <a:prstGeom prst="rect">
            <a:avLst/>
          </a:prstGeom>
          <a:noFill/>
        </p:spPr>
        <p:txBody>
          <a:bodyPr wrap="square" lIns="0" tIns="0" rIns="0" bIns="0" rtlCol="0">
            <a:noAutofit/>
          </a:bodyPr>
          <a:lstStyle/>
          <a:p>
            <a:pPr latinLnBrk="0" hangingPunct="0"/>
            <a:r>
              <a:rPr lang="en-AU" sz="2000">
                <a:solidFill>
                  <a:schemeClr val="bg1"/>
                </a:solidFill>
                <a:latin typeface="Calibri" panose="020F0502020204030204" pitchFamily="34" charset="0"/>
                <a:cs typeface="Calibri" panose="020F0502020204030204" pitchFamily="34" charset="0"/>
              </a:rPr>
              <a:t>National Key Performance Indicators:</a:t>
            </a:r>
          </a:p>
          <a:p>
            <a:pPr latinLnBrk="0" hangingPunct="0"/>
            <a:r>
              <a:rPr lang="en-AU">
                <a:solidFill>
                  <a:schemeClr val="bg1"/>
                </a:solidFill>
                <a:latin typeface="Calibri" panose="020F0502020204030204" pitchFamily="34" charset="0"/>
                <a:cs typeface="Calibri" panose="020F0502020204030204" pitchFamily="34" charset="0"/>
              </a:rPr>
              <a:t>Summary Report – Results Over Time</a:t>
            </a:r>
          </a:p>
        </p:txBody>
      </p:sp>
    </p:spTree>
    <p:extLst>
      <p:ext uri="{BB962C8B-B14F-4D97-AF65-F5344CB8AC3E}">
        <p14:creationId xmlns:p14="http://schemas.microsoft.com/office/powerpoint/2010/main" val="1941221791"/>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quis magnam everunt re volupti ntiusament at et omnimo totatin venimus anturis explaut alique quatem qui utemquia dolo erum soluptas alite."/>
          <p:cNvSpPr txBox="1"/>
          <p:nvPr/>
        </p:nvSpPr>
        <p:spPr>
          <a:xfrm>
            <a:off x="2782645" y="2876509"/>
            <a:ext cx="2571413" cy="433274"/>
          </a:xfrm>
          <a:prstGeom prst="rect">
            <a:avLst/>
          </a:prstGeom>
        </p:spPr>
        <p:txBody>
          <a:bodyPr lIns="17145" tIns="17145" rIns="17145" bIns="17145" anchor="ctr">
            <a:noAutofit/>
          </a:bodyPr>
          <a:lstStyle>
            <a:lvl1pPr marL="0" indent="0" algn="l" defTabSz="1828709" rtl="0" eaLnBrk="1" latinLnBrk="0" hangingPunct="1">
              <a:lnSpc>
                <a:spcPct val="110000"/>
              </a:lnSpc>
              <a:spcBef>
                <a:spcPct val="0"/>
              </a:spcBef>
              <a:buSzTx/>
              <a:buFont typeface="Arial" panose="020B0604020202020204" pitchFamily="34" charset="0"/>
              <a:buNone/>
              <a:defRPr sz="2000" b="0" kern="1200" cap="none" spc="0">
                <a:solidFill>
                  <a:srgbClr val="6E686F"/>
                </a:solidFill>
                <a:latin typeface="Open Sans"/>
                <a:ea typeface="Open Sans"/>
                <a:cs typeface="Open Sans"/>
                <a:sym typeface="Open Sans"/>
              </a:defRPr>
            </a:lvl1pPr>
            <a:lvl2pPr marL="137153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charset="0"/>
                <a:ea typeface="Helvetica Neue" charset="0"/>
                <a:cs typeface="Helvetica Neue" charset="0"/>
              </a:defRPr>
            </a:lvl2pPr>
            <a:lvl3pPr marL="2285886"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charset="0"/>
                <a:ea typeface="Helvetica Neue" charset="0"/>
                <a:cs typeface="Helvetica Neue" charset="0"/>
              </a:defRPr>
            </a:lvl3pPr>
            <a:lvl4pPr marL="3200240"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charset="0"/>
                <a:ea typeface="Helvetica Neue" charset="0"/>
                <a:cs typeface="Helvetica Neue" charset="0"/>
              </a:defRPr>
            </a:lvl4pPr>
            <a:lvl5pPr marL="4114594"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charset="0"/>
                <a:ea typeface="Helvetica Neue" charset="0"/>
                <a:cs typeface="Helvetica Neue" charset="0"/>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AU" sz="1500">
                <a:solidFill>
                  <a:srgbClr val="7B7A78"/>
                </a:solidFill>
                <a:latin typeface="Calibri Light" panose="020F0302020204030204" pitchFamily="34" charset="0"/>
                <a:ea typeface="Helvetica Neue" charset="0"/>
                <a:cs typeface="Calibri Light" panose="020F0302020204030204" pitchFamily="34" charset="0"/>
              </a:rPr>
              <a:t>Preventative Health Summary</a:t>
            </a:r>
          </a:p>
        </p:txBody>
      </p:sp>
      <p:sp>
        <p:nvSpPr>
          <p:cNvPr id="9" name="2"/>
          <p:cNvSpPr txBox="1"/>
          <p:nvPr/>
        </p:nvSpPr>
        <p:spPr>
          <a:xfrm>
            <a:off x="2141730" y="2861756"/>
            <a:ext cx="640914" cy="621251"/>
          </a:xfrm>
          <a:prstGeom prst="rect">
            <a:avLst/>
          </a:prstGeom>
        </p:spPr>
        <p:txBody>
          <a:bodyPr lIns="20574" tIns="0" rIns="18287" bIns="137160" anchor="b" anchorCtr="0">
            <a:noAutofit/>
          </a:bodyPr>
          <a:lstStyle>
            <a:defPPr>
              <a:defRPr lang="en-US"/>
            </a:defPPr>
            <a:lvl1pPr indent="0" algn="ctr" defTabSz="1828709">
              <a:lnSpc>
                <a:spcPts val="6800"/>
              </a:lnSpc>
              <a:spcBef>
                <a:spcPct val="0"/>
              </a:spcBef>
              <a:buSzTx/>
              <a:buFont typeface="Arial" panose="020B0604020202020204" pitchFamily="34" charset="0"/>
              <a:buNone/>
              <a:defRPr sz="3600" b="1" spc="-215">
                <a:solidFill>
                  <a:srgbClr val="FFFFFF"/>
                </a:solidFill>
                <a:latin typeface="+mj-lt"/>
                <a:ea typeface="Helvetica Neue" charset="0"/>
                <a:cs typeface="Helvetica Neue" charset="0"/>
              </a:defRPr>
            </a:lvl1pPr>
            <a:lvl2pPr marL="1371531" indent="-457177" defTabSz="1828709">
              <a:lnSpc>
                <a:spcPct val="90000"/>
              </a:lnSpc>
              <a:spcBef>
                <a:spcPts val="1000"/>
              </a:spcBef>
              <a:buFont typeface="Arial" panose="020B0604020202020204" pitchFamily="34" charset="0"/>
              <a:buChar char="•"/>
              <a:defRPr sz="3600">
                <a:latin typeface="Helvetica Neue" charset="0"/>
                <a:ea typeface="Helvetica Neue" charset="0"/>
                <a:cs typeface="Helvetica Neue" charset="0"/>
              </a:defRPr>
            </a:lvl2pPr>
            <a:lvl3pPr marL="2285886" indent="-457177" defTabSz="1828709">
              <a:lnSpc>
                <a:spcPct val="90000"/>
              </a:lnSpc>
              <a:spcBef>
                <a:spcPts val="1000"/>
              </a:spcBef>
              <a:buFont typeface="Arial" panose="020B0604020202020204" pitchFamily="34" charset="0"/>
              <a:buChar char="•"/>
              <a:defRPr sz="3600">
                <a:latin typeface="Helvetica Neue" charset="0"/>
                <a:ea typeface="Helvetica Neue" charset="0"/>
                <a:cs typeface="Helvetica Neue" charset="0"/>
              </a:defRPr>
            </a:lvl3pPr>
            <a:lvl4pPr marL="3200240" indent="-457177" defTabSz="1828709">
              <a:lnSpc>
                <a:spcPct val="90000"/>
              </a:lnSpc>
              <a:spcBef>
                <a:spcPts val="1000"/>
              </a:spcBef>
              <a:buFont typeface="Arial" panose="020B0604020202020204" pitchFamily="34" charset="0"/>
              <a:buChar char="•"/>
              <a:defRPr sz="3600">
                <a:latin typeface="Helvetica Neue" charset="0"/>
                <a:ea typeface="Helvetica Neue" charset="0"/>
                <a:cs typeface="Helvetica Neue" charset="0"/>
              </a:defRPr>
            </a:lvl4pPr>
            <a:lvl5pPr marL="4114594" indent="-457177" defTabSz="1828709">
              <a:lnSpc>
                <a:spcPct val="90000"/>
              </a:lnSpc>
              <a:spcBef>
                <a:spcPts val="1000"/>
              </a:spcBef>
              <a:buFont typeface="Arial" panose="020B0604020202020204" pitchFamily="34" charset="0"/>
              <a:buChar char="•"/>
              <a:defRPr sz="3600">
                <a:latin typeface="Helvetica Neue" charset="0"/>
                <a:ea typeface="Helvetica Neue" charset="0"/>
                <a:cs typeface="Helvetica Neue" charset="0"/>
              </a:defRPr>
            </a:lvl5pPr>
            <a:lvl6pPr marL="5028949" indent="-457177" defTabSz="1828709">
              <a:lnSpc>
                <a:spcPct val="90000"/>
              </a:lnSpc>
              <a:spcBef>
                <a:spcPts val="1000"/>
              </a:spcBef>
              <a:buFont typeface="Arial" panose="020B0604020202020204" pitchFamily="34" charset="0"/>
              <a:buChar char="•"/>
              <a:defRPr sz="3600"/>
            </a:lvl6pPr>
            <a:lvl7pPr marL="5943303" indent="-457177" defTabSz="1828709">
              <a:lnSpc>
                <a:spcPct val="90000"/>
              </a:lnSpc>
              <a:spcBef>
                <a:spcPts val="1000"/>
              </a:spcBef>
              <a:buFont typeface="Arial" panose="020B0604020202020204" pitchFamily="34" charset="0"/>
              <a:buChar char="•"/>
              <a:defRPr sz="3600"/>
            </a:lvl7pPr>
            <a:lvl8pPr marL="6857657" indent="-457177" defTabSz="1828709">
              <a:lnSpc>
                <a:spcPct val="90000"/>
              </a:lnSpc>
              <a:spcBef>
                <a:spcPts val="1000"/>
              </a:spcBef>
              <a:buFont typeface="Arial" panose="020B0604020202020204" pitchFamily="34" charset="0"/>
              <a:buChar char="•"/>
              <a:defRPr sz="3600"/>
            </a:lvl8pPr>
            <a:lvl9pPr marL="7772011" indent="-457177" defTabSz="1828709">
              <a:lnSpc>
                <a:spcPct val="90000"/>
              </a:lnSpc>
              <a:spcBef>
                <a:spcPts val="1000"/>
              </a:spcBef>
              <a:buFont typeface="Arial" panose="020B0604020202020204" pitchFamily="34" charset="0"/>
              <a:buChar char="•"/>
              <a:defRPr sz="3600"/>
            </a:lvl9pPr>
          </a:lstStyle>
          <a:p>
            <a:r>
              <a:rPr lang="en-AU" sz="2700">
                <a:solidFill>
                  <a:srgbClr val="7B7A78"/>
                </a:solidFill>
                <a:latin typeface="Calibri" panose="020F0502020204030204" pitchFamily="34" charset="0"/>
                <a:cs typeface="Calibri" panose="020F0502020204030204" pitchFamily="34" charset="0"/>
              </a:rPr>
              <a:t>2</a:t>
            </a:r>
          </a:p>
        </p:txBody>
      </p:sp>
      <p:sp>
        <p:nvSpPr>
          <p:cNvPr id="15" name="Tequis magnam everunt re volupti ntiusament at et omnimo totatin venimus anturis explaut alique quatem qui utemquia dolo erum soluptas alite."/>
          <p:cNvSpPr txBox="1"/>
          <p:nvPr/>
        </p:nvSpPr>
        <p:spPr>
          <a:xfrm>
            <a:off x="2782645" y="2247589"/>
            <a:ext cx="3260150" cy="427061"/>
          </a:xfrm>
          <a:prstGeom prst="rect">
            <a:avLst/>
          </a:prstGeom>
        </p:spPr>
        <p:txBody>
          <a:bodyPr lIns="17145" tIns="17145" rIns="17145" bIns="17145" anchor="ctr">
            <a:noAutofit/>
          </a:bodyPr>
          <a:lstStyle>
            <a:lvl1pPr marL="0" indent="0" algn="l" defTabSz="1828709" rtl="0" eaLnBrk="1" latinLnBrk="0" hangingPunct="1">
              <a:lnSpc>
                <a:spcPct val="110000"/>
              </a:lnSpc>
              <a:spcBef>
                <a:spcPct val="0"/>
              </a:spcBef>
              <a:buSzTx/>
              <a:buFont typeface="Arial" panose="020B0604020202020204" pitchFamily="34" charset="0"/>
              <a:buNone/>
              <a:defRPr sz="2000" b="0" kern="1200" cap="none" spc="0">
                <a:solidFill>
                  <a:srgbClr val="6E686F"/>
                </a:solidFill>
                <a:latin typeface="Open Sans"/>
                <a:ea typeface="Open Sans"/>
                <a:cs typeface="Open Sans"/>
                <a:sym typeface="Open Sans"/>
              </a:defRPr>
            </a:lvl1pPr>
            <a:lvl2pPr marL="137153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charset="0"/>
                <a:ea typeface="Helvetica Neue" charset="0"/>
                <a:cs typeface="Helvetica Neue" charset="0"/>
              </a:defRPr>
            </a:lvl2pPr>
            <a:lvl3pPr marL="2285886"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charset="0"/>
                <a:ea typeface="Helvetica Neue" charset="0"/>
                <a:cs typeface="Helvetica Neue" charset="0"/>
              </a:defRPr>
            </a:lvl3pPr>
            <a:lvl4pPr marL="3200240"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charset="0"/>
                <a:ea typeface="Helvetica Neue" charset="0"/>
                <a:cs typeface="Helvetica Neue" charset="0"/>
              </a:defRPr>
            </a:lvl4pPr>
            <a:lvl5pPr marL="4114594"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charset="0"/>
                <a:ea typeface="Helvetica Neue" charset="0"/>
                <a:cs typeface="Helvetica Neue" charset="0"/>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AU" sz="1500">
                <a:solidFill>
                  <a:srgbClr val="7B7A78"/>
                </a:solidFill>
                <a:latin typeface="Calibri Light" panose="020F0302020204030204" pitchFamily="34" charset="0"/>
                <a:ea typeface="Helvetica Neue" charset="0"/>
                <a:cs typeface="Calibri Light" panose="020F0302020204030204" pitchFamily="34" charset="0"/>
              </a:rPr>
              <a:t>Maternal and Child Health Summary</a:t>
            </a:r>
          </a:p>
        </p:txBody>
      </p:sp>
      <p:sp>
        <p:nvSpPr>
          <p:cNvPr id="16" name="1"/>
          <p:cNvSpPr txBox="1"/>
          <p:nvPr/>
        </p:nvSpPr>
        <p:spPr>
          <a:xfrm>
            <a:off x="2141730" y="2162136"/>
            <a:ext cx="640914" cy="672799"/>
          </a:xfrm>
          <a:prstGeom prst="rect">
            <a:avLst/>
          </a:prstGeom>
        </p:spPr>
        <p:txBody>
          <a:bodyPr lIns="20574" tIns="0" rIns="18287" bIns="137160" anchor="b" anchorCtr="0">
            <a:noAutofit/>
          </a:bodyPr>
          <a:lstStyle>
            <a:defPPr>
              <a:defRPr lang="en-US"/>
            </a:defPPr>
            <a:lvl1pPr indent="0" algn="ctr" defTabSz="1828709">
              <a:lnSpc>
                <a:spcPts val="6800"/>
              </a:lnSpc>
              <a:spcBef>
                <a:spcPct val="0"/>
              </a:spcBef>
              <a:buSzTx/>
              <a:buFont typeface="Arial" panose="020B0604020202020204" pitchFamily="34" charset="0"/>
              <a:buNone/>
              <a:defRPr sz="3600" b="1" spc="-215">
                <a:solidFill>
                  <a:srgbClr val="FFFFFF"/>
                </a:solidFill>
                <a:latin typeface="+mj-lt"/>
                <a:ea typeface="Helvetica Neue" charset="0"/>
                <a:cs typeface="Helvetica Neue" charset="0"/>
              </a:defRPr>
            </a:lvl1pPr>
            <a:lvl2pPr marL="1371531" indent="-457177" defTabSz="1828709">
              <a:lnSpc>
                <a:spcPct val="90000"/>
              </a:lnSpc>
              <a:spcBef>
                <a:spcPts val="1000"/>
              </a:spcBef>
              <a:buFont typeface="Arial" panose="020B0604020202020204" pitchFamily="34" charset="0"/>
              <a:buChar char="•"/>
              <a:defRPr sz="3600">
                <a:latin typeface="Helvetica Neue" charset="0"/>
                <a:ea typeface="Helvetica Neue" charset="0"/>
                <a:cs typeface="Helvetica Neue" charset="0"/>
              </a:defRPr>
            </a:lvl2pPr>
            <a:lvl3pPr marL="2285886" indent="-457177" defTabSz="1828709">
              <a:lnSpc>
                <a:spcPct val="90000"/>
              </a:lnSpc>
              <a:spcBef>
                <a:spcPts val="1000"/>
              </a:spcBef>
              <a:buFont typeface="Arial" panose="020B0604020202020204" pitchFamily="34" charset="0"/>
              <a:buChar char="•"/>
              <a:defRPr sz="3600">
                <a:latin typeface="Helvetica Neue" charset="0"/>
                <a:ea typeface="Helvetica Neue" charset="0"/>
                <a:cs typeface="Helvetica Neue" charset="0"/>
              </a:defRPr>
            </a:lvl3pPr>
            <a:lvl4pPr marL="3200240" indent="-457177" defTabSz="1828709">
              <a:lnSpc>
                <a:spcPct val="90000"/>
              </a:lnSpc>
              <a:spcBef>
                <a:spcPts val="1000"/>
              </a:spcBef>
              <a:buFont typeface="Arial" panose="020B0604020202020204" pitchFamily="34" charset="0"/>
              <a:buChar char="•"/>
              <a:defRPr sz="3600">
                <a:latin typeface="Helvetica Neue" charset="0"/>
                <a:ea typeface="Helvetica Neue" charset="0"/>
                <a:cs typeface="Helvetica Neue" charset="0"/>
              </a:defRPr>
            </a:lvl4pPr>
            <a:lvl5pPr marL="4114594" indent="-457177" defTabSz="1828709">
              <a:lnSpc>
                <a:spcPct val="90000"/>
              </a:lnSpc>
              <a:spcBef>
                <a:spcPts val="1000"/>
              </a:spcBef>
              <a:buFont typeface="Arial" panose="020B0604020202020204" pitchFamily="34" charset="0"/>
              <a:buChar char="•"/>
              <a:defRPr sz="3600">
                <a:latin typeface="Helvetica Neue" charset="0"/>
                <a:ea typeface="Helvetica Neue" charset="0"/>
                <a:cs typeface="Helvetica Neue" charset="0"/>
              </a:defRPr>
            </a:lvl5pPr>
            <a:lvl6pPr marL="5028949" indent="-457177" defTabSz="1828709">
              <a:lnSpc>
                <a:spcPct val="90000"/>
              </a:lnSpc>
              <a:spcBef>
                <a:spcPts val="1000"/>
              </a:spcBef>
              <a:buFont typeface="Arial" panose="020B0604020202020204" pitchFamily="34" charset="0"/>
              <a:buChar char="•"/>
              <a:defRPr sz="3600"/>
            </a:lvl6pPr>
            <a:lvl7pPr marL="5943303" indent="-457177" defTabSz="1828709">
              <a:lnSpc>
                <a:spcPct val="90000"/>
              </a:lnSpc>
              <a:spcBef>
                <a:spcPts val="1000"/>
              </a:spcBef>
              <a:buFont typeface="Arial" panose="020B0604020202020204" pitchFamily="34" charset="0"/>
              <a:buChar char="•"/>
              <a:defRPr sz="3600"/>
            </a:lvl7pPr>
            <a:lvl8pPr marL="6857657" indent="-457177" defTabSz="1828709">
              <a:lnSpc>
                <a:spcPct val="90000"/>
              </a:lnSpc>
              <a:spcBef>
                <a:spcPts val="1000"/>
              </a:spcBef>
              <a:buFont typeface="Arial" panose="020B0604020202020204" pitchFamily="34" charset="0"/>
              <a:buChar char="•"/>
              <a:defRPr sz="3600"/>
            </a:lvl8pPr>
            <a:lvl9pPr marL="7772011" indent="-457177" defTabSz="1828709">
              <a:lnSpc>
                <a:spcPct val="90000"/>
              </a:lnSpc>
              <a:spcBef>
                <a:spcPts val="1000"/>
              </a:spcBef>
              <a:buFont typeface="Arial" panose="020B0604020202020204" pitchFamily="34" charset="0"/>
              <a:buChar char="•"/>
              <a:defRPr sz="3600"/>
            </a:lvl9pPr>
          </a:lstStyle>
          <a:p>
            <a:r>
              <a:rPr lang="en-AU" sz="2700">
                <a:solidFill>
                  <a:srgbClr val="7B7A78"/>
                </a:solidFill>
                <a:latin typeface="Calibri" panose="020F0502020204030204" pitchFamily="34" charset="0"/>
                <a:cs typeface="Calibri" panose="020F0502020204030204" pitchFamily="34" charset="0"/>
              </a:rPr>
              <a:t>1</a:t>
            </a:r>
          </a:p>
        </p:txBody>
      </p:sp>
      <p:sp>
        <p:nvSpPr>
          <p:cNvPr id="20" name="3"/>
          <p:cNvSpPr txBox="1"/>
          <p:nvPr/>
        </p:nvSpPr>
        <p:spPr>
          <a:xfrm>
            <a:off x="2141730" y="3449224"/>
            <a:ext cx="640914" cy="681854"/>
          </a:xfrm>
          <a:prstGeom prst="rect">
            <a:avLst/>
          </a:prstGeom>
        </p:spPr>
        <p:txBody>
          <a:bodyPr lIns="20574" tIns="0" rIns="18287" bIns="137160" anchor="b" anchorCtr="0">
            <a:noAutofit/>
          </a:bodyPr>
          <a:lstStyle>
            <a:defPPr>
              <a:defRPr lang="en-US"/>
            </a:defPPr>
            <a:lvl1pPr indent="0" algn="ctr" defTabSz="1828709">
              <a:lnSpc>
                <a:spcPts val="6800"/>
              </a:lnSpc>
              <a:spcBef>
                <a:spcPct val="0"/>
              </a:spcBef>
              <a:buSzTx/>
              <a:buFont typeface="Arial" panose="020B0604020202020204" pitchFamily="34" charset="0"/>
              <a:buNone/>
              <a:defRPr sz="3600" b="1" spc="-215">
                <a:solidFill>
                  <a:srgbClr val="FFFFFF"/>
                </a:solidFill>
                <a:latin typeface="+mj-lt"/>
                <a:ea typeface="Helvetica Neue" charset="0"/>
                <a:cs typeface="Helvetica Neue" charset="0"/>
              </a:defRPr>
            </a:lvl1pPr>
            <a:lvl2pPr marL="1371531" indent="-457177" defTabSz="1828709">
              <a:lnSpc>
                <a:spcPct val="90000"/>
              </a:lnSpc>
              <a:spcBef>
                <a:spcPts val="1000"/>
              </a:spcBef>
              <a:buFont typeface="Arial" panose="020B0604020202020204" pitchFamily="34" charset="0"/>
              <a:buChar char="•"/>
              <a:defRPr sz="3600">
                <a:latin typeface="Helvetica Neue" charset="0"/>
                <a:ea typeface="Helvetica Neue" charset="0"/>
                <a:cs typeface="Helvetica Neue" charset="0"/>
              </a:defRPr>
            </a:lvl2pPr>
            <a:lvl3pPr marL="2285886" indent="-457177" defTabSz="1828709">
              <a:lnSpc>
                <a:spcPct val="90000"/>
              </a:lnSpc>
              <a:spcBef>
                <a:spcPts val="1000"/>
              </a:spcBef>
              <a:buFont typeface="Arial" panose="020B0604020202020204" pitchFamily="34" charset="0"/>
              <a:buChar char="•"/>
              <a:defRPr sz="3600">
                <a:latin typeface="Helvetica Neue" charset="0"/>
                <a:ea typeface="Helvetica Neue" charset="0"/>
                <a:cs typeface="Helvetica Neue" charset="0"/>
              </a:defRPr>
            </a:lvl3pPr>
            <a:lvl4pPr marL="3200240" indent="-457177" defTabSz="1828709">
              <a:lnSpc>
                <a:spcPct val="90000"/>
              </a:lnSpc>
              <a:spcBef>
                <a:spcPts val="1000"/>
              </a:spcBef>
              <a:buFont typeface="Arial" panose="020B0604020202020204" pitchFamily="34" charset="0"/>
              <a:buChar char="•"/>
              <a:defRPr sz="3600">
                <a:latin typeface="Helvetica Neue" charset="0"/>
                <a:ea typeface="Helvetica Neue" charset="0"/>
                <a:cs typeface="Helvetica Neue" charset="0"/>
              </a:defRPr>
            </a:lvl4pPr>
            <a:lvl5pPr marL="4114594" indent="-457177" defTabSz="1828709">
              <a:lnSpc>
                <a:spcPct val="90000"/>
              </a:lnSpc>
              <a:spcBef>
                <a:spcPts val="1000"/>
              </a:spcBef>
              <a:buFont typeface="Arial" panose="020B0604020202020204" pitchFamily="34" charset="0"/>
              <a:buChar char="•"/>
              <a:defRPr sz="3600">
                <a:latin typeface="Helvetica Neue" charset="0"/>
                <a:ea typeface="Helvetica Neue" charset="0"/>
                <a:cs typeface="Helvetica Neue" charset="0"/>
              </a:defRPr>
            </a:lvl5pPr>
            <a:lvl6pPr marL="5028949" indent="-457177" defTabSz="1828709">
              <a:lnSpc>
                <a:spcPct val="90000"/>
              </a:lnSpc>
              <a:spcBef>
                <a:spcPts val="1000"/>
              </a:spcBef>
              <a:buFont typeface="Arial" panose="020B0604020202020204" pitchFamily="34" charset="0"/>
              <a:buChar char="•"/>
              <a:defRPr sz="3600"/>
            </a:lvl6pPr>
            <a:lvl7pPr marL="5943303" indent="-457177" defTabSz="1828709">
              <a:lnSpc>
                <a:spcPct val="90000"/>
              </a:lnSpc>
              <a:spcBef>
                <a:spcPts val="1000"/>
              </a:spcBef>
              <a:buFont typeface="Arial" panose="020B0604020202020204" pitchFamily="34" charset="0"/>
              <a:buChar char="•"/>
              <a:defRPr sz="3600"/>
            </a:lvl7pPr>
            <a:lvl8pPr marL="6857657" indent="-457177" defTabSz="1828709">
              <a:lnSpc>
                <a:spcPct val="90000"/>
              </a:lnSpc>
              <a:spcBef>
                <a:spcPts val="1000"/>
              </a:spcBef>
              <a:buFont typeface="Arial" panose="020B0604020202020204" pitchFamily="34" charset="0"/>
              <a:buChar char="•"/>
              <a:defRPr sz="3600"/>
            </a:lvl8pPr>
            <a:lvl9pPr marL="7772011" indent="-457177" defTabSz="1828709">
              <a:lnSpc>
                <a:spcPct val="90000"/>
              </a:lnSpc>
              <a:spcBef>
                <a:spcPts val="1000"/>
              </a:spcBef>
              <a:buFont typeface="Arial" panose="020B0604020202020204" pitchFamily="34" charset="0"/>
              <a:buChar char="•"/>
              <a:defRPr sz="3600"/>
            </a:lvl9pPr>
          </a:lstStyle>
          <a:p>
            <a:r>
              <a:rPr lang="en-AU" sz="2700">
                <a:solidFill>
                  <a:srgbClr val="7B7A78"/>
                </a:solidFill>
                <a:latin typeface="Calibri" panose="020F0502020204030204" pitchFamily="34" charset="0"/>
                <a:cs typeface="Calibri" panose="020F0502020204030204" pitchFamily="34" charset="0"/>
              </a:rPr>
              <a:t>3</a:t>
            </a:r>
          </a:p>
        </p:txBody>
      </p:sp>
      <p:sp>
        <p:nvSpPr>
          <p:cNvPr id="21" name="Tequis magnam everunt re volupti ntiusament at et omnimo totatin venimus anturis explaut alique quatem qui utemquia dolo erum soluptas alite."/>
          <p:cNvSpPr txBox="1"/>
          <p:nvPr/>
        </p:nvSpPr>
        <p:spPr>
          <a:xfrm>
            <a:off x="2795344" y="3511643"/>
            <a:ext cx="3501530" cy="433274"/>
          </a:xfrm>
          <a:prstGeom prst="rect">
            <a:avLst/>
          </a:prstGeom>
        </p:spPr>
        <p:txBody>
          <a:bodyPr lIns="17145" tIns="17145" rIns="17145" bIns="17145" anchor="ctr">
            <a:noAutofit/>
          </a:bodyPr>
          <a:lstStyle>
            <a:lvl1pPr marL="0" indent="0" algn="l" defTabSz="1828709" rtl="0" eaLnBrk="1" latinLnBrk="0" hangingPunct="1">
              <a:lnSpc>
                <a:spcPct val="110000"/>
              </a:lnSpc>
              <a:spcBef>
                <a:spcPct val="0"/>
              </a:spcBef>
              <a:buSzTx/>
              <a:buFont typeface="Arial" panose="020B0604020202020204" pitchFamily="34" charset="0"/>
              <a:buNone/>
              <a:defRPr sz="2000" b="0" kern="1200" cap="none" spc="0">
                <a:solidFill>
                  <a:srgbClr val="6E686F"/>
                </a:solidFill>
                <a:latin typeface="Open Sans"/>
                <a:ea typeface="Open Sans"/>
                <a:cs typeface="Open Sans"/>
                <a:sym typeface="Open Sans"/>
              </a:defRPr>
            </a:lvl1pPr>
            <a:lvl2pPr marL="137153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charset="0"/>
                <a:ea typeface="Helvetica Neue" charset="0"/>
                <a:cs typeface="Helvetica Neue" charset="0"/>
              </a:defRPr>
            </a:lvl2pPr>
            <a:lvl3pPr marL="2285886"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charset="0"/>
                <a:ea typeface="Helvetica Neue" charset="0"/>
                <a:cs typeface="Helvetica Neue" charset="0"/>
              </a:defRPr>
            </a:lvl3pPr>
            <a:lvl4pPr marL="3200240"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charset="0"/>
                <a:ea typeface="Helvetica Neue" charset="0"/>
                <a:cs typeface="Helvetica Neue" charset="0"/>
              </a:defRPr>
            </a:lvl4pPr>
            <a:lvl5pPr marL="4114594"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charset="0"/>
                <a:ea typeface="Helvetica Neue" charset="0"/>
                <a:cs typeface="Helvetica Neue" charset="0"/>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AU" sz="1500">
                <a:solidFill>
                  <a:srgbClr val="7B7A78"/>
                </a:solidFill>
                <a:latin typeface="Calibri Light" panose="020F0302020204030204" pitchFamily="34" charset="0"/>
                <a:ea typeface="Helvetica Neue" charset="0"/>
                <a:cs typeface="Calibri Light" panose="020F0302020204030204" pitchFamily="34" charset="0"/>
              </a:rPr>
              <a:t>Chronic Disease Management Summary</a:t>
            </a:r>
          </a:p>
        </p:txBody>
      </p:sp>
      <p:sp>
        <p:nvSpPr>
          <p:cNvPr id="23" name="Title 3">
            <a:extLst>
              <a:ext uri="{FF2B5EF4-FFF2-40B4-BE49-F238E27FC236}">
                <a16:creationId xmlns:a16="http://schemas.microsoft.com/office/drawing/2014/main" id="{3F958AF5-E1C0-2445-9762-376CA1647F62}"/>
              </a:ext>
            </a:extLst>
          </p:cNvPr>
          <p:cNvSpPr>
            <a:spLocks noGrp="1"/>
          </p:cNvSpPr>
          <p:nvPr>
            <p:ph type="title" idx="4294967295"/>
          </p:nvPr>
        </p:nvSpPr>
        <p:spPr>
          <a:xfrm>
            <a:off x="3500438" y="857250"/>
            <a:ext cx="5643562" cy="801688"/>
          </a:xfrm>
          <a:prstGeom prst="rect">
            <a:avLst/>
          </a:prstGeom>
        </p:spPr>
        <p:txBody>
          <a:bodyPr vert="horz" lIns="270000" tIns="34290" rIns="68580" bIns="34290" rtlCol="0" anchor="ctr">
            <a:normAutofit/>
          </a:bodyPr>
          <a:lstStyle/>
          <a:p>
            <a:r>
              <a:rPr lang="en-US" altLang="ko-KR" sz="2100">
                <a:solidFill>
                  <a:srgbClr val="7B7A78"/>
                </a:solidFill>
                <a:latin typeface="Calibri Light" panose="020F0302020204030204" pitchFamily="34" charset="0"/>
                <a:cs typeface="Calibri Light" panose="020F0302020204030204" pitchFamily="34" charset="0"/>
              </a:rPr>
              <a:t>Contents</a:t>
            </a:r>
            <a:endParaRPr lang="ko-KR" altLang="en-US" sz="2100">
              <a:solidFill>
                <a:srgbClr val="7B7A78"/>
              </a:solidFill>
              <a:latin typeface="Calibri Light" panose="020F0302020204030204" pitchFamily="34" charset="0"/>
              <a:cs typeface="Calibri Light" panose="020F0302020204030204" pitchFamily="34" charset="0"/>
            </a:endParaRPr>
          </a:p>
        </p:txBody>
      </p:sp>
      <p:sp>
        <p:nvSpPr>
          <p:cNvPr id="14" name="Title 3">
            <a:extLst>
              <a:ext uri="{FF2B5EF4-FFF2-40B4-BE49-F238E27FC236}">
                <a16:creationId xmlns:a16="http://schemas.microsoft.com/office/drawing/2014/main" id="{700AB619-4F88-064B-9F91-78A2A0F97567}"/>
              </a:ext>
            </a:extLst>
          </p:cNvPr>
          <p:cNvSpPr txBox="1"/>
          <p:nvPr/>
        </p:nvSpPr>
        <p:spPr>
          <a:xfrm>
            <a:off x="1143000" y="1619052"/>
            <a:ext cx="5891964" cy="614951"/>
          </a:xfrm>
          <a:prstGeom prst="rect">
            <a:avLst/>
          </a:prstGeom>
        </p:spPr>
        <p:txBody>
          <a:bodyPr lIns="270000" anchor="ctr"/>
          <a:lstStyle>
            <a:lvl1pPr algn="l" defTabSz="914400" rtl="0" eaLnBrk="1" latinLnBrk="1" hangingPunct="1">
              <a:spcBef>
                <a:spcPct val="0"/>
              </a:spcBef>
              <a:buNone/>
              <a:defRPr sz="4000" b="1" kern="1200" baseline="0">
                <a:solidFill>
                  <a:schemeClr val="tx1">
                    <a:lumMod val="75000"/>
                    <a:lumOff val="25000"/>
                  </a:schemeClr>
                </a:solidFill>
                <a:latin typeface="Arial" panose="020B0604020202020204" pitchFamily="34" charset="0"/>
                <a:ea typeface="+mj-ea"/>
                <a:cs typeface="Arial" panose="020B0604020202020204" pitchFamily="34" charset="0"/>
              </a:defRPr>
            </a:lvl1pPr>
          </a:lstStyle>
          <a:p>
            <a:r>
              <a:rPr lang="en-US" altLang="ko-KR" sz="2100" b="0">
                <a:solidFill>
                  <a:srgbClr val="7B7A78"/>
                </a:solidFill>
                <a:latin typeface="Calibri Light" panose="020F0302020204030204" pitchFamily="34" charset="0"/>
                <a:cs typeface="Calibri Light" panose="020F0302020204030204" pitchFamily="34" charset="0"/>
              </a:rPr>
              <a:t>Contents</a:t>
            </a:r>
            <a:endParaRPr lang="ko-KR" altLang="en-US" sz="2100" b="0">
              <a:solidFill>
                <a:srgbClr val="7B7A78"/>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80196080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pPr>
              <a:lnSpc>
                <a:spcPts val="1995"/>
              </a:lnSpc>
            </a:pPr>
            <a:r>
              <a:rPr lang="en-US" altLang="ko-KR" sz="2100"/>
              <a:t>Introduction</a:t>
            </a:r>
            <a:endParaRPr lang="ko-KR" altLang="en-US" sz="2100"/>
          </a:p>
        </p:txBody>
      </p:sp>
      <p:sp>
        <p:nvSpPr>
          <p:cNvPr id="6" name="Content Placeholder 6">
            <a:extLst>
              <a:ext uri="{FF2B5EF4-FFF2-40B4-BE49-F238E27FC236}">
                <a16:creationId xmlns:a16="http://schemas.microsoft.com/office/drawing/2014/main" id="{2FFE3404-1658-4D62-BB52-8B3F2F6FAF09}"/>
              </a:ext>
            </a:extLst>
          </p:cNvPr>
          <p:cNvSpPr txBox="1"/>
          <p:nvPr/>
        </p:nvSpPr>
        <p:spPr>
          <a:xfrm>
            <a:off x="360000" y="1412875"/>
            <a:ext cx="7884348" cy="4608413"/>
          </a:xfrm>
          <a:prstGeom prst="rect">
            <a:avLst/>
          </a:prstGeom>
        </p:spPr>
        <p:txBody>
          <a:bodyPr vert="horz" lIns="0" tIns="0" rIns="0" bIns="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1200" b="0" i="0" kern="1200">
                <a:solidFill>
                  <a:srgbClr val="7B7A78"/>
                </a:solidFill>
                <a:latin typeface="Calibri Light" panose="020F0302020204030204" pitchFamily="34" charset="0"/>
                <a:ea typeface="+mn-ea"/>
                <a:cs typeface="Calibri Light" panose="020F0302020204030204" pitchFamily="34" charset="0"/>
              </a:defRPr>
            </a:lvl1pPr>
            <a:lvl2pPr marL="342900" indent="0" algn="l" defTabSz="914400" rtl="0" eaLnBrk="1" latinLnBrk="0" hangingPunct="1">
              <a:lnSpc>
                <a:spcPct val="90000"/>
              </a:lnSpc>
              <a:spcBef>
                <a:spcPts val="500"/>
              </a:spcBef>
              <a:buFont typeface="Arial" panose="020B0604020202020204" pitchFamily="34" charset="0"/>
              <a:buNone/>
              <a:defRPr sz="1200" b="0" i="0" kern="1200">
                <a:solidFill>
                  <a:srgbClr val="7B7A78"/>
                </a:solidFill>
                <a:latin typeface="Calibri Light" panose="020F0302020204030204" pitchFamily="34" charset="0"/>
                <a:ea typeface="+mn-ea"/>
                <a:cs typeface="Calibri Light" panose="020F0302020204030204" pitchFamily="34" charset="0"/>
              </a:defRPr>
            </a:lvl2pPr>
            <a:lvl3pPr marL="685800" indent="0" algn="l" defTabSz="914400" rtl="0" eaLnBrk="1" latinLnBrk="0" hangingPunct="1">
              <a:lnSpc>
                <a:spcPct val="90000"/>
              </a:lnSpc>
              <a:spcBef>
                <a:spcPts val="500"/>
              </a:spcBef>
              <a:buFont typeface="Arial" panose="020B0604020202020204" pitchFamily="34" charset="0"/>
              <a:buNone/>
              <a:defRPr sz="1200" b="0" i="0" kern="1200">
                <a:solidFill>
                  <a:srgbClr val="7B7A78"/>
                </a:solidFill>
                <a:latin typeface="Calibri Light" panose="020F0302020204030204" pitchFamily="34" charset="0"/>
                <a:ea typeface="+mn-ea"/>
                <a:cs typeface="Calibri Light" panose="020F0302020204030204" pitchFamily="34" charset="0"/>
              </a:defRPr>
            </a:lvl3pPr>
            <a:lvl4pPr marL="1028700" indent="0" algn="l" defTabSz="914400" rtl="0" eaLnBrk="1" latinLnBrk="0" hangingPunct="1">
              <a:lnSpc>
                <a:spcPct val="90000"/>
              </a:lnSpc>
              <a:spcBef>
                <a:spcPts val="500"/>
              </a:spcBef>
              <a:buFont typeface="Arial" panose="020B0604020202020204" pitchFamily="34" charset="0"/>
              <a:buNone/>
              <a:defRPr sz="1200" b="0" i="0" kern="1200">
                <a:solidFill>
                  <a:srgbClr val="7B7A78"/>
                </a:solidFill>
                <a:latin typeface="Calibri Light" panose="020F0302020204030204" pitchFamily="34" charset="0"/>
                <a:ea typeface="+mn-ea"/>
                <a:cs typeface="Calibri Light" panose="020F0302020204030204" pitchFamily="34" charset="0"/>
              </a:defRPr>
            </a:lvl4pPr>
            <a:lvl5pPr marL="1371600" indent="0" algn="l" defTabSz="914400" rtl="0" eaLnBrk="1" latinLnBrk="0" hangingPunct="1">
              <a:lnSpc>
                <a:spcPct val="90000"/>
              </a:lnSpc>
              <a:spcBef>
                <a:spcPts val="500"/>
              </a:spcBef>
              <a:buFont typeface="Arial" panose="020B0604020202020204" pitchFamily="34" charset="0"/>
              <a:buNone/>
              <a:defRPr sz="1200" b="0" i="0" kern="1200">
                <a:solidFill>
                  <a:srgbClr val="7B7A78"/>
                </a:solidFill>
                <a:latin typeface="Calibri Light" panose="020F0302020204030204" pitchFamily="34" charset="0"/>
                <a:ea typeface="+mn-ea"/>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a:t>The National Key Performance Indicators (nKPIs) have been developed to support the monitoring of </a:t>
            </a:r>
            <a:br>
              <a:rPr lang="en-US" sz="1600" b="1"/>
            </a:br>
            <a:r>
              <a:rPr lang="en-US" sz="1600" b="1"/>
              <a:t>major health issues affecting the regular client* population of Indigenous-specific primary health care</a:t>
            </a:r>
            <a:br>
              <a:rPr lang="en-US" sz="1600" b="1"/>
            </a:br>
            <a:r>
              <a:rPr lang="en-US" sz="1600" b="1"/>
              <a:t>services. The nKPIs relate to the three themes of maternal and child health, preventative health, and </a:t>
            </a:r>
            <a:br>
              <a:rPr lang="en-US" sz="1600" b="1"/>
            </a:br>
            <a:r>
              <a:rPr lang="en-US" sz="1600" b="1"/>
              <a:t>chronic disease management. </a:t>
            </a:r>
          </a:p>
          <a:p>
            <a:r>
              <a:rPr lang="en-AU" sz="1050"/>
              <a:t>	</a:t>
            </a:r>
          </a:p>
          <a:p>
            <a:pPr>
              <a:spcBef>
                <a:spcPts val="216"/>
              </a:spcBef>
            </a:pPr>
            <a:r>
              <a:rPr lang="en-US" sz="1500"/>
              <a:t>The nKPI information collected and provided back to health services is intended to be used to improve the delivery of primary health care services by supporting continuous quality improvement (CQI) activity among health service providers. At a broader level, the nKPI data will support policy and planning at the national and state/territory level and will be used to monitor progress and highlight areas for improvement. The nKPIs will also support the objective of closing the gap in life expectancy between Aboriginal and Torres Strait Islander and non-Indigenous Australians.</a:t>
            </a:r>
            <a:br>
              <a:rPr lang="en-US" sz="1500"/>
            </a:br>
            <a:r>
              <a:rPr lang="en-US" sz="1500"/>
              <a:t> 	</a:t>
            </a:r>
          </a:p>
          <a:p>
            <a:pPr>
              <a:spcBef>
                <a:spcPts val="216"/>
              </a:spcBef>
            </a:pPr>
            <a:r>
              <a:rPr lang="en-US" sz="1500"/>
              <a:t>The nKPI collection comprises  14 ‘process of care’ indicators and 8 ‘health outcome’ indicators. The former group of indicators is largely under the control of health service organisations and indicate good practice in primary health care. Health outcomes are influenced by the work of primary health care; however they are also influenced by socio-economic factors such as education, employment, income and housing, which are beyond the immediate control of primary health care organisations. </a:t>
            </a:r>
            <a:r>
              <a:rPr lang="en-US" sz="1050"/>
              <a:t>	</a:t>
            </a:r>
          </a:p>
          <a:p>
            <a:endParaRPr lang="en-US" sz="900" b="1"/>
          </a:p>
          <a:p>
            <a:endParaRPr lang="en-US" sz="900" b="1"/>
          </a:p>
          <a:p>
            <a:endParaRPr lang="en-US" sz="900" b="1"/>
          </a:p>
          <a:p>
            <a:pPr marL="66675" indent="-66675"/>
            <a:endParaRPr lang="en-US" sz="750" b="1"/>
          </a:p>
          <a:p>
            <a:pPr marL="66675" indent="-66675"/>
            <a:endParaRPr lang="en-US" sz="750" b="1"/>
          </a:p>
          <a:p>
            <a:pPr marL="66675" indent="-66675"/>
            <a:r>
              <a:rPr lang="en-US" sz="750" b="1"/>
              <a:t>* A regular client is defined as a client who has an active medical record-  that is, a client who attended the Australian Government Department of Health-funded </a:t>
            </a:r>
            <a:br>
              <a:rPr lang="en-US" sz="750" b="1"/>
            </a:br>
            <a:r>
              <a:rPr lang="en-US" sz="750" b="1"/>
              <a:t>or state and territory government-funded primary health care service at least 3 times in 2 years. </a:t>
            </a:r>
            <a:r>
              <a:rPr lang="en-US" sz="900"/>
              <a:t>	</a:t>
            </a:r>
          </a:p>
        </p:txBody>
      </p:sp>
    </p:spTree>
    <p:extLst>
      <p:ext uri="{BB962C8B-B14F-4D97-AF65-F5344CB8AC3E}">
        <p14:creationId xmlns:p14="http://schemas.microsoft.com/office/powerpoint/2010/main" val="89893072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2C251FE4-8AC8-4B05-9A77-F35E5E51282D}"/>
              </a:ext>
            </a:extLst>
          </p:cNvPr>
          <p:cNvSpPr>
            <a:spLocks noGrp="1"/>
          </p:cNvSpPr>
          <p:nvPr>
            <p:ph type="title"/>
          </p:nvPr>
        </p:nvSpPr>
        <p:spPr>
          <a:prstGeom prst="rect">
            <a:avLst/>
          </a:prstGeom>
        </p:spPr>
        <p:txBody>
          <a:bodyPr vert="horz" lIns="0" tIns="0" rIns="0" bIns="0" rtlCol="0" anchor="ctr">
            <a:normAutofit/>
          </a:bodyPr>
          <a:lstStyle/>
          <a:p>
            <a:r>
              <a:rPr lang="en-US" altLang="ko-KR" sz="2100"/>
              <a:t>Maternal and Child Health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4F6FE964-EA30-47BF-A534-E5BCCAD38046}"/>
              </a:ext>
            </a:extLst>
          </p:cNvPr>
          <p:cNvSpPr txBox="1"/>
          <p:nvPr/>
        </p:nvSpPr>
        <p:spPr>
          <a:xfrm>
            <a:off x="359567" y="1067715"/>
            <a:ext cx="1955929"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PI13- </a:t>
            </a:r>
            <a:r>
              <a:rPr lang="en-AU" sz="1400" b="1">
                <a:solidFill>
                  <a:srgbClr val="7B7A78"/>
                </a:solidFill>
                <a:latin typeface="Calibri" panose="020F0502020204030204" pitchFamily="34" charset="0"/>
                <a:cs typeface="Calibri" panose="020F0502020204030204" pitchFamily="34" charset="0"/>
              </a:rPr>
              <a:t>latest data</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who had their first antenatal </a:t>
            </a:r>
          </a:p>
          <a:p>
            <a:r>
              <a:rPr lang="en-AU" sz="1200">
                <a:solidFill>
                  <a:srgbClr val="7B7A78"/>
                </a:solidFill>
                <a:latin typeface="Calibri" panose="020F0502020204030204" pitchFamily="34" charset="0"/>
                <a:cs typeface="Calibri" panose="020F0502020204030204" pitchFamily="34" charset="0"/>
              </a:rPr>
              <a:t>care visit within specified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periods.</a:t>
            </a:r>
          </a:p>
          <a:p>
            <a:endParaRPr lang="en-AU" sz="900">
              <a:solidFill>
                <a:srgbClr val="7B7A78"/>
              </a:solidFill>
              <a:latin typeface="Calibri" panose="020F0502020204030204" pitchFamily="34" charset="0"/>
              <a:cs typeface="Calibri" panose="020F0502020204030204" pitchFamily="34" charset="0"/>
            </a:endParaRPr>
          </a:p>
          <a:p>
            <a:endParaRPr lang="en-AU" sz="900">
              <a:solidFill>
                <a:srgbClr val="7B7A78"/>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D8EF9F24-1AE7-4A91-ABAB-DA4B0D05697F}"/>
              </a:ext>
            </a:extLst>
          </p:cNvPr>
          <p:cNvSpPr txBox="1"/>
          <p:nvPr/>
        </p:nvSpPr>
        <p:spPr>
          <a:xfrm>
            <a:off x="359566" y="3934440"/>
            <a:ext cx="1955929"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PI13- </a:t>
            </a:r>
            <a:r>
              <a:rPr lang="en-AU" sz="1400" b="1">
                <a:solidFill>
                  <a:srgbClr val="7B7A78"/>
                </a:solidFill>
                <a:latin typeface="Calibri" panose="020F0502020204030204" pitchFamily="34" charset="0"/>
                <a:cs typeface="Calibri" panose="020F0502020204030204" pitchFamily="34" charset="0"/>
              </a:rPr>
              <a:t>previous data</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who had their first antenatal </a:t>
            </a:r>
          </a:p>
          <a:p>
            <a:r>
              <a:rPr lang="en-AU" sz="1200">
                <a:solidFill>
                  <a:srgbClr val="7B7A78"/>
                </a:solidFill>
                <a:latin typeface="Calibri" panose="020F0502020204030204" pitchFamily="34" charset="0"/>
                <a:cs typeface="Calibri" panose="020F0502020204030204" pitchFamily="34" charset="0"/>
              </a:rPr>
              <a:t>care visit within specified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periods.</a:t>
            </a:r>
          </a:p>
          <a:p>
            <a:endParaRPr lang="en-AU" sz="900">
              <a:solidFill>
                <a:srgbClr val="7B7A78"/>
              </a:solidFill>
              <a:latin typeface="Calibri" panose="020F0502020204030204" pitchFamily="34" charset="0"/>
              <a:cs typeface="Calibri" panose="020F0502020204030204" pitchFamily="34" charset="0"/>
            </a:endParaRPr>
          </a:p>
          <a:p>
            <a:endParaRPr lang="en-AU" sz="900">
              <a:solidFill>
                <a:srgbClr val="7B7A78"/>
              </a:solidFill>
              <a:latin typeface="Calibri" panose="020F0502020204030204" pitchFamily="34" charset="0"/>
              <a:cs typeface="Calibri" panose="020F0502020204030204" pitchFamily="34" charset="0"/>
            </a:endParaRPr>
          </a:p>
        </p:txBody>
      </p:sp>
      <p:pic>
        <p:nvPicPr>
          <p:cNvPr id="4" name="Picture 3" descr="&lt;2fcd4e6c-0a0c-48a1-aad2-f2f5cc1c750a&gt;">
            <a:extLst>
              <a:ext uri="{FF2B5EF4-FFF2-40B4-BE49-F238E27FC236}">
                <a16:creationId xmlns:a16="http://schemas.microsoft.com/office/drawing/2014/main" id="{AD8A57E0-09A2-4435-8B01-4D283DEBECD1}"/>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743201" y="987101"/>
            <a:ext cx="5862638" cy="2621756"/>
          </a:xfrm>
          <a:prstGeom prst="rect">
            <a:avLst/>
          </a:prstGeom>
        </p:spPr>
      </p:pic>
      <p:pic>
        <p:nvPicPr>
          <p:cNvPr id="10" name="Picture 9" descr="&lt;59efd13b-0836-4631-a983-aa4335854f54&gt;">
            <a:extLst>
              <a:ext uri="{FF2B5EF4-FFF2-40B4-BE49-F238E27FC236}">
                <a16:creationId xmlns:a16="http://schemas.microsoft.com/office/drawing/2014/main" id="{8FBC2243-0BFB-47BB-85D6-71614D3829A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743201" y="3811712"/>
            <a:ext cx="5862638" cy="2621756"/>
          </a:xfrm>
          <a:prstGeom prst="rect">
            <a:avLst/>
          </a:prstGeom>
        </p:spPr>
      </p:pic>
      <p:sp>
        <p:nvSpPr>
          <p:cNvPr id="11" name="TextBox 10">
            <a:extLst>
              <a:ext uri="{FF2B5EF4-FFF2-40B4-BE49-F238E27FC236}">
                <a16:creationId xmlns:a16="http://schemas.microsoft.com/office/drawing/2014/main" id="{514058A2-FC25-4F95-A780-CAF66B952C31}"/>
              </a:ext>
            </a:extLst>
          </p:cNvPr>
          <p:cNvSpPr txBox="1"/>
          <p:nvPr/>
        </p:nvSpPr>
        <p:spPr>
          <a:xfrm>
            <a:off x="2981278" y="796740"/>
            <a:ext cx="5080237" cy="184666"/>
          </a:xfrm>
          <a:prstGeom prst="rect">
            <a:avLst/>
          </a:prstGeom>
          <a:noFill/>
        </p:spPr>
        <p:txBody>
          <a:bodyPr wrap="none" rtlCol="0">
            <a:spAutoFit/>
          </a:bodyPr>
          <a:lstStyle/>
          <a:p>
            <a:r>
              <a:rPr lang="en-AU" sz="600">
                <a:solidFill>
                  <a:schemeClr val="bg1">
                    <a:lumMod val="65000"/>
                  </a:schemeClr>
                </a:solidFill>
              </a:rPr>
              <a:t>Updates were made to this indicator in June 2021. This means that data up to December 2020 and data from June 2021 onwards are not directly comparable</a:t>
            </a:r>
          </a:p>
        </p:txBody>
      </p:sp>
    </p:spTree>
    <p:extLst>
      <p:ext uri="{BB962C8B-B14F-4D97-AF65-F5344CB8AC3E}">
        <p14:creationId xmlns:p14="http://schemas.microsoft.com/office/powerpoint/2010/main" val="182778810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r>
              <a:rPr lang="en-US" altLang="ko-KR" sz="2100"/>
              <a:t>Maternal and Child Health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959B671C-2DD3-40E9-BAF6-D380F52EE1FB}"/>
              </a:ext>
            </a:extLst>
          </p:cNvPr>
          <p:cNvSpPr txBox="1"/>
          <p:nvPr/>
        </p:nvSpPr>
        <p:spPr>
          <a:xfrm>
            <a:off x="360000" y="4009022"/>
            <a:ext cx="1935626" cy="2030729"/>
          </a:xfrm>
          <a:prstGeom prst="rect">
            <a:avLst/>
          </a:prstGeom>
          <a:noFill/>
        </p:spPr>
        <p:txBody>
          <a:bodyPr wrap="square" rtlCol="0">
            <a:noAutofit/>
          </a:bodyPr>
          <a:lstStyle>
            <a:defPPr>
              <a:defRPr lang="ko-KR"/>
            </a:defPPr>
            <a:lvl1pPr>
              <a:defRPr sz="1200">
                <a:latin typeface="Calibri" panose="020F0502020204030204" pitchFamily="34" charset="0"/>
                <a:cs typeface="Calibri" panose="020F0502020204030204" pitchFamily="34" charset="0"/>
              </a:defRPr>
            </a:lvl1pPr>
          </a:lstStyle>
          <a:p>
            <a:r>
              <a:rPr lang="en-AU" sz="1800" b="1">
                <a:solidFill>
                  <a:srgbClr val="7B7A78"/>
                </a:solidFill>
              </a:rPr>
              <a:t>PI01-</a:t>
            </a:r>
            <a:r>
              <a:rPr lang="en-AU" sz="1200" b="1">
                <a:solidFill>
                  <a:srgbClr val="7B7A78"/>
                </a:solidFill>
              </a:rPr>
              <a:t> </a:t>
            </a:r>
            <a:r>
              <a:rPr lang="en-AU" sz="1400" b="1">
                <a:solidFill>
                  <a:srgbClr val="7B7A78"/>
                </a:solidFill>
              </a:rPr>
              <a:t>previous data</a:t>
            </a:r>
          </a:p>
          <a:p>
            <a:endParaRPr lang="en-AU" sz="800">
              <a:solidFill>
                <a:srgbClr val="7B7A78"/>
              </a:solidFill>
            </a:endParaRPr>
          </a:p>
          <a:p>
            <a:r>
              <a:rPr lang="en-AU">
                <a:solidFill>
                  <a:srgbClr val="7B7A78"/>
                </a:solidFill>
              </a:rPr>
              <a:t>Proportion of babies born </a:t>
            </a:r>
          </a:p>
          <a:p>
            <a:r>
              <a:rPr lang="en-AU">
                <a:solidFill>
                  <a:srgbClr val="7B7A78"/>
                </a:solidFill>
              </a:rPr>
              <a:t>within the previous 12 months whose birthweight has been recorded.</a:t>
            </a:r>
          </a:p>
          <a:p>
            <a:endParaRPr lang="en-AU" sz="800">
              <a:solidFill>
                <a:srgbClr val="7B7A78"/>
              </a:solidFill>
            </a:endParaRPr>
          </a:p>
          <a:p>
            <a:endParaRPr lang="en-AU" sz="600" i="1">
              <a:solidFill>
                <a:srgbClr val="7B7A78"/>
              </a:solidFill>
            </a:endParaRPr>
          </a:p>
          <a:p>
            <a:endParaRPr lang="en-AU" sz="600" i="1">
              <a:solidFill>
                <a:srgbClr val="7B7A78"/>
              </a:solidFill>
            </a:endParaRPr>
          </a:p>
          <a:p>
            <a:r>
              <a:rPr lang="en-AU" sz="600" i="1">
                <a:solidFill>
                  <a:srgbClr val="7B7A78"/>
                </a:solidFill>
              </a:rPr>
              <a:t>A higher result is the preferred outcome</a:t>
            </a:r>
          </a:p>
          <a:p>
            <a:endParaRPr lang="en-AU" sz="800">
              <a:solidFill>
                <a:srgbClr val="7B7A78"/>
              </a:solidFill>
            </a:endParaRPr>
          </a:p>
        </p:txBody>
      </p:sp>
      <p:sp>
        <p:nvSpPr>
          <p:cNvPr id="11" name="TextBox 10">
            <a:extLst>
              <a:ext uri="{FF2B5EF4-FFF2-40B4-BE49-F238E27FC236}">
                <a16:creationId xmlns:a16="http://schemas.microsoft.com/office/drawing/2014/main" id="{7BDCFB54-14DF-46F1-A8D3-CA58490C4E15}"/>
              </a:ext>
            </a:extLst>
          </p:cNvPr>
          <p:cNvSpPr txBox="1"/>
          <p:nvPr/>
        </p:nvSpPr>
        <p:spPr>
          <a:xfrm>
            <a:off x="360000" y="1078029"/>
            <a:ext cx="2046316" cy="1816432"/>
          </a:xfrm>
          <a:prstGeom prst="rect">
            <a:avLst/>
          </a:prstGeom>
          <a:noFill/>
        </p:spPr>
        <p:txBody>
          <a:bodyPr wrap="square" rtlCol="0">
            <a:noAutofit/>
          </a:bodyPr>
          <a:lstStyle>
            <a:defPPr>
              <a:defRPr lang="ko-KR"/>
            </a:defPPr>
            <a:lvl1pPr>
              <a:defRPr sz="1200">
                <a:latin typeface="Calibri" panose="020F0502020204030204" pitchFamily="34" charset="0"/>
                <a:cs typeface="Calibri" panose="020F0502020204030204" pitchFamily="34" charset="0"/>
              </a:defRPr>
            </a:lvl1pPr>
          </a:lstStyle>
          <a:p>
            <a:r>
              <a:rPr lang="en-AU" sz="1800" b="1">
                <a:solidFill>
                  <a:srgbClr val="7B7A78"/>
                </a:solidFill>
              </a:rPr>
              <a:t>PI01</a:t>
            </a:r>
            <a:r>
              <a:rPr lang="en-AU" sz="2400" b="1">
                <a:solidFill>
                  <a:srgbClr val="7B7A78"/>
                </a:solidFill>
              </a:rPr>
              <a:t>- </a:t>
            </a:r>
            <a:r>
              <a:rPr lang="en-AU" sz="1400" b="1">
                <a:solidFill>
                  <a:srgbClr val="7B7A78"/>
                </a:solidFill>
              </a:rPr>
              <a:t>latest data</a:t>
            </a:r>
          </a:p>
          <a:p>
            <a:endParaRPr lang="en-AU" sz="900">
              <a:solidFill>
                <a:srgbClr val="7B7A78"/>
              </a:solidFill>
            </a:endParaRPr>
          </a:p>
          <a:p>
            <a:r>
              <a:rPr lang="en-AU">
                <a:solidFill>
                  <a:srgbClr val="7B7A78"/>
                </a:solidFill>
              </a:rPr>
              <a:t>Proportion of babies born </a:t>
            </a:r>
          </a:p>
          <a:p>
            <a:r>
              <a:rPr lang="en-AU">
                <a:solidFill>
                  <a:srgbClr val="7B7A78"/>
                </a:solidFill>
              </a:rPr>
              <a:t>within the previous 12 months, who attended the organisation more than once, whose birthweight has been recorded.</a:t>
            </a:r>
          </a:p>
          <a:p>
            <a:endParaRPr lang="en-AU" sz="900">
              <a:solidFill>
                <a:srgbClr val="7B7A78"/>
              </a:solidFill>
            </a:endParaRPr>
          </a:p>
          <a:p>
            <a:r>
              <a:rPr lang="en-AU" sz="675" i="1">
                <a:solidFill>
                  <a:srgbClr val="7B7A78"/>
                </a:solidFill>
              </a:rPr>
              <a:t>A higher result is the preferred outcome</a:t>
            </a:r>
          </a:p>
          <a:p>
            <a:endParaRPr lang="en-AU" sz="900">
              <a:solidFill>
                <a:srgbClr val="7B7A78"/>
              </a:solidFill>
            </a:endParaRPr>
          </a:p>
        </p:txBody>
      </p:sp>
      <p:pic>
        <p:nvPicPr>
          <p:cNvPr id="3" name="Picture 2" descr="&lt;e6a7f8f3-11dc-41a2-bda3-aa666de24735&gt;">
            <a:extLst>
              <a:ext uri="{FF2B5EF4-FFF2-40B4-BE49-F238E27FC236}">
                <a16:creationId xmlns:a16="http://schemas.microsoft.com/office/drawing/2014/main" id="{B5FA4A06-77C8-4136-9299-0BCE96EF9B80}"/>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57988" y="983646"/>
            <a:ext cx="5324475" cy="2621756"/>
          </a:xfrm>
          <a:prstGeom prst="rect">
            <a:avLst/>
          </a:prstGeom>
        </p:spPr>
      </p:pic>
      <p:pic>
        <p:nvPicPr>
          <p:cNvPr id="8" name="Picture 7" descr="&lt;b715cc3d-9c0e-4845-9101-6cfadd5166d1&gt;">
            <a:extLst>
              <a:ext uri="{FF2B5EF4-FFF2-40B4-BE49-F238E27FC236}">
                <a16:creationId xmlns:a16="http://schemas.microsoft.com/office/drawing/2014/main" id="{28CD48FD-4682-4D6E-9079-D150EF1568CD}"/>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57988" y="3821987"/>
            <a:ext cx="5324475" cy="2621756"/>
          </a:xfrm>
          <a:prstGeom prst="rect">
            <a:avLst/>
          </a:prstGeom>
        </p:spPr>
      </p:pic>
      <p:sp>
        <p:nvSpPr>
          <p:cNvPr id="12" name="TextBox 11">
            <a:extLst>
              <a:ext uri="{FF2B5EF4-FFF2-40B4-BE49-F238E27FC236}">
                <a16:creationId xmlns:a16="http://schemas.microsoft.com/office/drawing/2014/main" id="{4B8F11AB-C40D-4504-A1A0-E3940AF6D6CC}"/>
              </a:ext>
            </a:extLst>
          </p:cNvPr>
          <p:cNvSpPr txBox="1"/>
          <p:nvPr/>
        </p:nvSpPr>
        <p:spPr>
          <a:xfrm>
            <a:off x="2981278" y="796740"/>
            <a:ext cx="5080237" cy="184666"/>
          </a:xfrm>
          <a:prstGeom prst="rect">
            <a:avLst/>
          </a:prstGeom>
          <a:noFill/>
        </p:spPr>
        <p:txBody>
          <a:bodyPr wrap="none" rtlCol="0">
            <a:spAutoFit/>
          </a:bodyPr>
          <a:lstStyle/>
          <a:p>
            <a:r>
              <a:rPr lang="en-AU" sz="600">
                <a:solidFill>
                  <a:schemeClr val="bg1">
                    <a:lumMod val="65000"/>
                  </a:schemeClr>
                </a:solidFill>
              </a:rPr>
              <a:t>Updates were made to this indicator in June 2021. This means that data up to December 2020 and data from June 2021 onwards are not directly comparable</a:t>
            </a:r>
          </a:p>
        </p:txBody>
      </p:sp>
    </p:spTree>
    <p:extLst>
      <p:ext uri="{BB962C8B-B14F-4D97-AF65-F5344CB8AC3E}">
        <p14:creationId xmlns:p14="http://schemas.microsoft.com/office/powerpoint/2010/main" val="118338478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r>
              <a:rPr lang="en-US" altLang="ko-KR" sz="2100"/>
              <a:t>Maternal and Child Health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C53A2480-C0A2-4FF9-BC52-7D0B490BDCB5}"/>
              </a:ext>
            </a:extLst>
          </p:cNvPr>
          <p:cNvSpPr txBox="1"/>
          <p:nvPr/>
        </p:nvSpPr>
        <p:spPr>
          <a:xfrm>
            <a:off x="411618" y="1099412"/>
            <a:ext cx="1933375"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PI03- </a:t>
            </a:r>
            <a:r>
              <a:rPr lang="en-AU" sz="1400" b="1">
                <a:solidFill>
                  <a:srgbClr val="7B7A78"/>
                </a:solidFill>
                <a:latin typeface="Calibri" panose="020F0502020204030204" pitchFamily="34" charset="0"/>
                <a:cs typeface="Calibri" panose="020F0502020204030204" pitchFamily="34" charset="0"/>
              </a:rPr>
              <a:t>latest data</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with a latest completed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Indigenous health assessment</a:t>
            </a:r>
          </a:p>
          <a:p>
            <a:endParaRPr lang="en-AU" sz="900">
              <a:solidFill>
                <a:srgbClr val="7B7A78"/>
              </a:solidFill>
              <a:latin typeface="Calibri" panose="020F0502020204030204" pitchFamily="34" charset="0"/>
              <a:cs typeface="Calibri" panose="020F0502020204030204" pitchFamily="34" charset="0"/>
            </a:endParaRPr>
          </a:p>
          <a:p>
            <a:r>
              <a:rPr lang="en-AU" sz="675" b="1">
                <a:solidFill>
                  <a:srgbClr val="7B7A78"/>
                </a:solidFill>
                <a:latin typeface="Calibri" panose="020F0502020204030204" pitchFamily="34" charset="0"/>
                <a:cs typeface="Calibri" panose="020F0502020204030204" pitchFamily="34" charset="0"/>
              </a:rPr>
              <a:t>Focus: Aged 0- 14 years</a:t>
            </a:r>
          </a:p>
          <a:p>
            <a:endParaRPr lang="en-AU" sz="900" b="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endParaRPr lang="en-AU" sz="600" b="1">
              <a:solidFill>
                <a:srgbClr val="7B7A78"/>
              </a:solidFill>
              <a:latin typeface="Calibri" panose="020F0502020204030204" pitchFamily="34" charset="0"/>
              <a:cs typeface="Calibri" panose="020F0502020204030204" pitchFamily="34" charset="0"/>
            </a:endParaRPr>
          </a:p>
          <a:p>
            <a:endParaRPr lang="en-AU" sz="900">
              <a:solidFill>
                <a:srgbClr val="7B7A78"/>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ED901E32-4661-4190-89A0-9533FD203BC6}"/>
              </a:ext>
            </a:extLst>
          </p:cNvPr>
          <p:cNvSpPr txBox="1"/>
          <p:nvPr/>
        </p:nvSpPr>
        <p:spPr>
          <a:xfrm>
            <a:off x="411618" y="3955220"/>
            <a:ext cx="1933374"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PI03- </a:t>
            </a:r>
            <a:r>
              <a:rPr lang="en-AU" sz="1400" b="1">
                <a:solidFill>
                  <a:srgbClr val="7B7A78"/>
                </a:solidFill>
                <a:latin typeface="Calibri" panose="020F0502020204030204" pitchFamily="34" charset="0"/>
                <a:cs typeface="Calibri" panose="020F0502020204030204" pitchFamily="34" charset="0"/>
              </a:rPr>
              <a:t>previous data</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with a latest completed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Indigenous health assessment</a:t>
            </a:r>
          </a:p>
          <a:p>
            <a:endParaRPr lang="en-AU" sz="900">
              <a:solidFill>
                <a:srgbClr val="7B7A78"/>
              </a:solidFill>
              <a:latin typeface="Calibri" panose="020F0502020204030204" pitchFamily="34" charset="0"/>
              <a:cs typeface="Calibri" panose="020F0502020204030204" pitchFamily="34" charset="0"/>
            </a:endParaRPr>
          </a:p>
          <a:p>
            <a:r>
              <a:rPr lang="en-AU" sz="675" b="1">
                <a:solidFill>
                  <a:srgbClr val="7B7A78"/>
                </a:solidFill>
                <a:latin typeface="Calibri" panose="020F0502020204030204" pitchFamily="34" charset="0"/>
                <a:cs typeface="Calibri" panose="020F0502020204030204" pitchFamily="34" charset="0"/>
              </a:rPr>
              <a:t>Focus: Aged 0- 4 years</a:t>
            </a:r>
          </a:p>
          <a:p>
            <a:endParaRPr lang="en-AU" sz="900" b="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endParaRPr lang="en-AU" sz="600" b="1">
              <a:solidFill>
                <a:srgbClr val="7B7A78"/>
              </a:solidFill>
              <a:latin typeface="Calibri" panose="020F0502020204030204" pitchFamily="34" charset="0"/>
              <a:cs typeface="Calibri" panose="020F0502020204030204" pitchFamily="34" charset="0"/>
            </a:endParaRPr>
          </a:p>
          <a:p>
            <a:endParaRPr lang="en-AU" sz="900">
              <a:solidFill>
                <a:srgbClr val="7B7A78"/>
              </a:solidFill>
              <a:latin typeface="Calibri" panose="020F0502020204030204" pitchFamily="34" charset="0"/>
              <a:cs typeface="Calibri" panose="020F0502020204030204" pitchFamily="34" charset="0"/>
            </a:endParaRPr>
          </a:p>
        </p:txBody>
      </p:sp>
      <p:pic>
        <p:nvPicPr>
          <p:cNvPr id="3" name="Picture 2" descr="&lt;15717eeb-05ae-4956-8c2c-83ef483287f0&gt;">
            <a:extLst>
              <a:ext uri="{FF2B5EF4-FFF2-40B4-BE49-F238E27FC236}">
                <a16:creationId xmlns:a16="http://schemas.microsoft.com/office/drawing/2014/main" id="{A0044520-24CC-4730-8C98-0C628F80F88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57987" y="968440"/>
            <a:ext cx="5324475" cy="2621756"/>
          </a:xfrm>
          <a:prstGeom prst="rect">
            <a:avLst/>
          </a:prstGeom>
        </p:spPr>
      </p:pic>
      <p:pic>
        <p:nvPicPr>
          <p:cNvPr id="7" name="Picture 6" descr="&lt;59800ce1-5a42-461d-b30b-85b83a7431c2&gt;">
            <a:extLst>
              <a:ext uri="{FF2B5EF4-FFF2-40B4-BE49-F238E27FC236}">
                <a16:creationId xmlns:a16="http://schemas.microsoft.com/office/drawing/2014/main" id="{8141C7CD-EE47-49C3-81B1-C2151C0917A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57988" y="3818752"/>
            <a:ext cx="5324475" cy="2621756"/>
          </a:xfrm>
          <a:prstGeom prst="rect">
            <a:avLst/>
          </a:prstGeom>
        </p:spPr>
      </p:pic>
      <p:sp>
        <p:nvSpPr>
          <p:cNvPr id="12" name="TextBox 11">
            <a:extLst>
              <a:ext uri="{FF2B5EF4-FFF2-40B4-BE49-F238E27FC236}">
                <a16:creationId xmlns:a16="http://schemas.microsoft.com/office/drawing/2014/main" id="{C5835215-5D86-4A97-9D2C-72606269655C}"/>
              </a:ext>
            </a:extLst>
          </p:cNvPr>
          <p:cNvSpPr txBox="1"/>
          <p:nvPr/>
        </p:nvSpPr>
        <p:spPr>
          <a:xfrm>
            <a:off x="2981278" y="796740"/>
            <a:ext cx="5222905" cy="184666"/>
          </a:xfrm>
          <a:prstGeom prst="rect">
            <a:avLst/>
          </a:prstGeom>
          <a:noFill/>
        </p:spPr>
        <p:txBody>
          <a:bodyPr wrap="none" rtlCol="0">
            <a:spAutoFit/>
          </a:bodyPr>
          <a:lstStyle/>
          <a:p>
            <a:r>
              <a:rPr lang="en-AU" sz="600">
                <a:solidFill>
                  <a:schemeClr val="bg1">
                    <a:lumMod val="65000"/>
                  </a:schemeClr>
                </a:solidFill>
              </a:rPr>
              <a:t>Updates were made to this indicator in December 2020. This means that data up to June 2020 and data from December 2020 onwards are not directly comparable</a:t>
            </a:r>
          </a:p>
        </p:txBody>
      </p:sp>
    </p:spTree>
    <p:extLst>
      <p:ext uri="{BB962C8B-B14F-4D97-AF65-F5344CB8AC3E}">
        <p14:creationId xmlns:p14="http://schemas.microsoft.com/office/powerpoint/2010/main" val="81902172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r>
              <a:rPr lang="en-US" altLang="ko-KR" sz="2100"/>
              <a:t>Maternal and Child Health Summary</a:t>
            </a:r>
            <a:br>
              <a:rPr lang="en-US" altLang="ko-KR" sz="2100"/>
            </a:br>
            <a:r>
              <a:rPr lang="en-US" altLang="ko-KR" sz="1050" b="1">
                <a:latin typeface="Calibri" panose="020F0502020204030204" pitchFamily="34" charset="0"/>
                <a:cs typeface="Calibri" panose="020F0502020204030204" pitchFamily="34" charset="0"/>
              </a:rPr>
              <a:t>Outcome</a:t>
            </a:r>
            <a:endParaRPr lang="ko-KR" altLang="en-US" sz="1050" b="1">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063B8E52-5DA2-4325-AC16-217EF1785E73}"/>
              </a:ext>
            </a:extLst>
          </p:cNvPr>
          <p:cNvSpPr txBox="1"/>
          <p:nvPr/>
        </p:nvSpPr>
        <p:spPr>
          <a:xfrm>
            <a:off x="360000" y="1026351"/>
            <a:ext cx="2007116"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PI02- </a:t>
            </a:r>
            <a:r>
              <a:rPr lang="en-AU" sz="1400" b="1">
                <a:solidFill>
                  <a:srgbClr val="7B7A78"/>
                </a:solidFill>
                <a:latin typeface="Calibri" panose="020F0502020204030204" pitchFamily="34" charset="0"/>
                <a:cs typeface="Calibri" panose="020F0502020204030204" pitchFamily="34" charset="0"/>
              </a:rPr>
              <a:t>latest data</a:t>
            </a:r>
          </a:p>
          <a:p>
            <a:endParaRPr lang="en-AU" sz="1200">
              <a:solidFill>
                <a:srgbClr val="7B7A78"/>
              </a:solidFill>
            </a:endParaRPr>
          </a:p>
          <a:p>
            <a:r>
              <a:rPr lang="en-AU" sz="1200">
                <a:solidFill>
                  <a:srgbClr val="7B7A78"/>
                </a:solidFill>
                <a:latin typeface="Calibri" panose="020F0502020204030204" pitchFamily="34" charset="0"/>
                <a:cs typeface="Calibri" panose="020F0502020204030204" pitchFamily="34" charset="0"/>
              </a:rPr>
              <a:t>Proportion of Indigenous </a:t>
            </a:r>
          </a:p>
          <a:p>
            <a:r>
              <a:rPr lang="en-AU" sz="1200">
                <a:solidFill>
                  <a:srgbClr val="7B7A78"/>
                </a:solidFill>
                <a:latin typeface="Calibri" panose="020F0502020204030204" pitchFamily="34" charset="0"/>
                <a:cs typeface="Calibri" panose="020F0502020204030204" pitchFamily="34" charset="0"/>
              </a:rPr>
              <a:t>babies born within the previous 12 months, who attended the organisation more than once, whose birthweight results were low, normal or high</a:t>
            </a:r>
          </a:p>
          <a:p>
            <a:br>
              <a:rPr lang="en-AU" sz="675" b="1">
                <a:solidFill>
                  <a:srgbClr val="7B7A78"/>
                </a:solidFill>
                <a:latin typeface="Calibri" panose="020F0502020204030204" pitchFamily="34" charset="0"/>
                <a:cs typeface="Calibri" panose="020F0502020204030204" pitchFamily="34" charset="0"/>
              </a:rPr>
            </a:br>
            <a:endParaRPr lang="en-AU" sz="675" b="1">
              <a:solidFill>
                <a:srgbClr val="7B7A78"/>
              </a:solidFill>
              <a:latin typeface="Calibri" panose="020F0502020204030204" pitchFamily="34" charset="0"/>
              <a:cs typeface="Calibri" panose="020F0502020204030204" pitchFamily="34" charset="0"/>
            </a:endParaRPr>
          </a:p>
          <a:p>
            <a:endParaRPr lang="en-AU" sz="675">
              <a:solidFill>
                <a:srgbClr val="7B7A78"/>
              </a:solidFill>
            </a:endParaRPr>
          </a:p>
          <a:p>
            <a:endParaRPr lang="en-AU" sz="600" i="1">
              <a:solidFill>
                <a:srgbClr val="7B7A78"/>
              </a:solidFill>
              <a:latin typeface="Calibri" panose="020F0502020204030204" pitchFamily="34" charset="0"/>
              <a:cs typeface="Calibri" panose="020F0502020204030204" pitchFamily="34" charset="0"/>
            </a:endParaRPr>
          </a:p>
          <a:p>
            <a:endParaRPr lang="en-AU" sz="900">
              <a:solidFill>
                <a:srgbClr val="7B7A78"/>
              </a:solidFill>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8CBC4CB3-340A-4682-8577-E233749E3EEC}"/>
              </a:ext>
            </a:extLst>
          </p:cNvPr>
          <p:cNvSpPr txBox="1"/>
          <p:nvPr/>
        </p:nvSpPr>
        <p:spPr>
          <a:xfrm>
            <a:off x="360000" y="4019616"/>
            <a:ext cx="1870655"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PI02- </a:t>
            </a:r>
            <a:r>
              <a:rPr lang="en-AU" sz="1400" b="1">
                <a:solidFill>
                  <a:srgbClr val="7B7A78"/>
                </a:solidFill>
                <a:latin typeface="Calibri" panose="020F0502020204030204" pitchFamily="34" charset="0"/>
                <a:cs typeface="Calibri" panose="020F0502020204030204" pitchFamily="34" charset="0"/>
              </a:rPr>
              <a:t>previous data</a:t>
            </a:r>
          </a:p>
          <a:p>
            <a:endParaRPr lang="en-AU" sz="1350">
              <a:solidFill>
                <a:srgbClr val="7B7A78"/>
              </a:solidFill>
            </a:endParaRPr>
          </a:p>
          <a:p>
            <a:r>
              <a:rPr lang="en-AU" sz="1200">
                <a:solidFill>
                  <a:srgbClr val="7B7A78"/>
                </a:solidFill>
                <a:latin typeface="Calibri" panose="020F0502020204030204" pitchFamily="34" charset="0"/>
                <a:cs typeface="Calibri" panose="020F0502020204030204" pitchFamily="34" charset="0"/>
              </a:rPr>
              <a:t>Proportion of Indigenous </a:t>
            </a:r>
          </a:p>
          <a:p>
            <a:r>
              <a:rPr lang="en-AU" sz="1200">
                <a:solidFill>
                  <a:srgbClr val="7B7A78"/>
                </a:solidFill>
                <a:latin typeface="Calibri" panose="020F0502020204030204" pitchFamily="34" charset="0"/>
                <a:cs typeface="Calibri" panose="020F0502020204030204" pitchFamily="34" charset="0"/>
              </a:rPr>
              <a:t>babies born within the previous 12 months, whose birthweight results were low, normal or high</a:t>
            </a:r>
          </a:p>
          <a:p>
            <a:br>
              <a:rPr lang="en-AU" sz="675" b="1">
                <a:solidFill>
                  <a:srgbClr val="7B7A78"/>
                </a:solidFill>
                <a:latin typeface="Calibri" panose="020F0502020204030204" pitchFamily="34" charset="0"/>
                <a:cs typeface="Calibri" panose="020F0502020204030204" pitchFamily="34" charset="0"/>
              </a:rPr>
            </a:br>
            <a:endParaRPr lang="en-AU" sz="675">
              <a:solidFill>
                <a:srgbClr val="7B7A78"/>
              </a:solidFill>
            </a:endParaRPr>
          </a:p>
          <a:p>
            <a:endParaRPr lang="en-AU" sz="900">
              <a:solidFill>
                <a:srgbClr val="7B7A78"/>
              </a:solidFill>
              <a:latin typeface="Calibri" panose="020F0502020204030204" pitchFamily="34" charset="0"/>
              <a:cs typeface="Calibri" panose="020F0502020204030204" pitchFamily="34" charset="0"/>
            </a:endParaRPr>
          </a:p>
        </p:txBody>
      </p:sp>
      <p:pic>
        <p:nvPicPr>
          <p:cNvPr id="3" name="Picture 2" descr="&lt;e778e836-0096-4ce8-8182-5a4cacaa1ed3&gt;">
            <a:extLst>
              <a:ext uri="{FF2B5EF4-FFF2-40B4-BE49-F238E27FC236}">
                <a16:creationId xmlns:a16="http://schemas.microsoft.com/office/drawing/2014/main" id="{2C99D397-06E2-487E-A6F0-FA2F38A73706}"/>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57987" y="994982"/>
            <a:ext cx="5324475" cy="2621756"/>
          </a:xfrm>
          <a:prstGeom prst="rect">
            <a:avLst/>
          </a:prstGeom>
        </p:spPr>
      </p:pic>
      <p:pic>
        <p:nvPicPr>
          <p:cNvPr id="8" name="Picture 7" descr="&lt;731435cc-1dba-4de7-8a5e-aec7ccf85bb0&gt;">
            <a:extLst>
              <a:ext uri="{FF2B5EF4-FFF2-40B4-BE49-F238E27FC236}">
                <a16:creationId xmlns:a16="http://schemas.microsoft.com/office/drawing/2014/main" id="{679BE4F8-45F8-47A4-8EE5-2874DF048AF5}"/>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57987" y="3842535"/>
            <a:ext cx="5324475" cy="2621756"/>
          </a:xfrm>
          <a:prstGeom prst="rect">
            <a:avLst/>
          </a:prstGeom>
        </p:spPr>
      </p:pic>
      <p:sp>
        <p:nvSpPr>
          <p:cNvPr id="11" name="TextBox 10">
            <a:extLst>
              <a:ext uri="{FF2B5EF4-FFF2-40B4-BE49-F238E27FC236}">
                <a16:creationId xmlns:a16="http://schemas.microsoft.com/office/drawing/2014/main" id="{6574E31B-6141-45AA-8B68-9B81474ECF23}"/>
              </a:ext>
            </a:extLst>
          </p:cNvPr>
          <p:cNvSpPr txBox="1"/>
          <p:nvPr/>
        </p:nvSpPr>
        <p:spPr>
          <a:xfrm>
            <a:off x="2981278" y="796740"/>
            <a:ext cx="5080237" cy="184666"/>
          </a:xfrm>
          <a:prstGeom prst="rect">
            <a:avLst/>
          </a:prstGeom>
          <a:noFill/>
        </p:spPr>
        <p:txBody>
          <a:bodyPr wrap="none" rtlCol="0">
            <a:spAutoFit/>
          </a:bodyPr>
          <a:lstStyle/>
          <a:p>
            <a:r>
              <a:rPr lang="en-AU" sz="600">
                <a:solidFill>
                  <a:schemeClr val="bg1">
                    <a:lumMod val="65000"/>
                  </a:schemeClr>
                </a:solidFill>
              </a:rPr>
              <a:t>Updates were made to this indicator in June 2021. This means that data up to December 2020 and data from June 2021 onwards are not directly comparable</a:t>
            </a:r>
          </a:p>
        </p:txBody>
      </p:sp>
    </p:spTree>
    <p:extLst>
      <p:ext uri="{BB962C8B-B14F-4D97-AF65-F5344CB8AC3E}">
        <p14:creationId xmlns:p14="http://schemas.microsoft.com/office/powerpoint/2010/main" val="143040616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0EF471F0-263F-45A3-A326-CDCAEFD4F30D}"/>
              </a:ext>
            </a:extLst>
          </p:cNvPr>
          <p:cNvSpPr txBox="1"/>
          <p:nvPr/>
        </p:nvSpPr>
        <p:spPr>
          <a:xfrm>
            <a:off x="360000" y="75484"/>
            <a:ext cx="8424000" cy="614951"/>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4400" b="0" i="0" kern="1200" baseline="0">
                <a:solidFill>
                  <a:schemeClr val="bg1"/>
                </a:solidFill>
                <a:latin typeface="Calibri Light" panose="020F0302020204030204" pitchFamily="34" charset="0"/>
                <a:ea typeface="+mj-ea"/>
                <a:cs typeface="Calibri Light" panose="020F0302020204030204" pitchFamily="34" charset="0"/>
              </a:defRPr>
            </a:lvl1pPr>
          </a:lstStyle>
          <a:p>
            <a:r>
              <a:rPr lang="en-US" altLang="ko-KR" sz="2100"/>
              <a:t>Maternal and Child Health Summary</a:t>
            </a:r>
            <a:br>
              <a:rPr lang="en-US" altLang="ko-KR" sz="2100"/>
            </a:br>
            <a:r>
              <a:rPr lang="en-US" altLang="ko-KR" sz="1050" b="1">
                <a:latin typeface="Calibri" panose="020F0502020204030204" pitchFamily="34" charset="0"/>
                <a:cs typeface="Calibri" panose="020F0502020204030204" pitchFamily="34" charset="0"/>
              </a:rPr>
              <a:t>Outcome	</a:t>
            </a:r>
            <a:endParaRPr lang="ko-KR" altLang="en-US" sz="1050" b="1">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A261D4B9-5887-4AC4-956A-5ED62035CEEC}"/>
              </a:ext>
            </a:extLst>
          </p:cNvPr>
          <p:cNvSpPr txBox="1"/>
          <p:nvPr/>
        </p:nvSpPr>
        <p:spPr>
          <a:xfrm>
            <a:off x="411620" y="1113734"/>
            <a:ext cx="1892312" cy="1242324"/>
          </a:xfrm>
          <a:prstGeom prst="rect">
            <a:avLst/>
          </a:prstGeom>
          <a:noFill/>
        </p:spPr>
        <p:txBody>
          <a:bodyPr wrap="square" rtlCol="0">
            <a:noAutofit/>
          </a:bodyPr>
          <a:lstStyle>
            <a:defPPr>
              <a:defRPr lang="ko-KR"/>
            </a:defPPr>
            <a:lvl1pPr>
              <a:defRPr sz="1200">
                <a:latin typeface="Calibri" panose="020F0502020204030204" pitchFamily="34" charset="0"/>
                <a:cs typeface="Calibri" panose="020F0502020204030204" pitchFamily="34" charset="0"/>
              </a:defRPr>
            </a:lvl1pPr>
          </a:lstStyle>
          <a:p>
            <a:r>
              <a:rPr lang="en-AU" sz="1800" b="1">
                <a:solidFill>
                  <a:srgbClr val="7B7A78"/>
                </a:solidFill>
              </a:rPr>
              <a:t>PI11- </a:t>
            </a:r>
            <a:r>
              <a:rPr lang="en-AU" sz="1400" b="1">
                <a:solidFill>
                  <a:srgbClr val="7B7A78"/>
                </a:solidFill>
              </a:rPr>
              <a:t>latest data</a:t>
            </a:r>
          </a:p>
          <a:p>
            <a:endParaRPr lang="en-AU" sz="900">
              <a:solidFill>
                <a:srgbClr val="7B7A78"/>
              </a:solidFill>
            </a:endParaRPr>
          </a:p>
          <a:p>
            <a:r>
              <a:rPr lang="en-AU">
                <a:solidFill>
                  <a:srgbClr val="7B7A78"/>
                </a:solidFill>
              </a:rPr>
              <a:t>Proportion of regular clients who gave birth within the previous 12 months with a smoking status of ‘current smoker', 'ex-smoker' or 'never smoked'</a:t>
            </a:r>
          </a:p>
          <a:p>
            <a:br>
              <a:rPr lang="en-AU" sz="600" b="1">
                <a:solidFill>
                  <a:srgbClr val="7B7A78"/>
                </a:solidFill>
              </a:rPr>
            </a:br>
            <a:endParaRPr lang="en-AU" sz="375" i="1">
              <a:solidFill>
                <a:srgbClr val="7B7A78"/>
              </a:solidFill>
            </a:endParaRPr>
          </a:p>
          <a:p>
            <a:endParaRPr lang="en-AU" sz="900">
              <a:solidFill>
                <a:srgbClr val="7B7A78"/>
              </a:solidFill>
            </a:endParaRPr>
          </a:p>
          <a:p>
            <a:endParaRPr lang="en-AU" sz="900">
              <a:solidFill>
                <a:srgbClr val="7B7A78"/>
              </a:solidFill>
            </a:endParaRPr>
          </a:p>
        </p:txBody>
      </p:sp>
      <p:sp>
        <p:nvSpPr>
          <p:cNvPr id="13" name="TextBox 12">
            <a:extLst>
              <a:ext uri="{FF2B5EF4-FFF2-40B4-BE49-F238E27FC236}">
                <a16:creationId xmlns:a16="http://schemas.microsoft.com/office/drawing/2014/main" id="{58FF38FF-D5DD-4FDA-A8C2-CF07811A956B}"/>
              </a:ext>
            </a:extLst>
          </p:cNvPr>
          <p:cNvSpPr txBox="1"/>
          <p:nvPr/>
        </p:nvSpPr>
        <p:spPr>
          <a:xfrm>
            <a:off x="386634" y="4023028"/>
            <a:ext cx="1892312" cy="1242324"/>
          </a:xfrm>
          <a:prstGeom prst="rect">
            <a:avLst/>
          </a:prstGeom>
          <a:noFill/>
        </p:spPr>
        <p:txBody>
          <a:bodyPr wrap="square" rtlCol="0">
            <a:noAutofit/>
          </a:bodyPr>
          <a:lstStyle>
            <a:defPPr>
              <a:defRPr lang="ko-KR"/>
            </a:defPPr>
            <a:lvl1pPr>
              <a:defRPr sz="1200">
                <a:latin typeface="Calibri" panose="020F0502020204030204" pitchFamily="34" charset="0"/>
                <a:cs typeface="Calibri" panose="020F0502020204030204" pitchFamily="34" charset="0"/>
              </a:defRPr>
            </a:lvl1pPr>
          </a:lstStyle>
          <a:p>
            <a:r>
              <a:rPr lang="en-AU" sz="1800" b="1">
                <a:solidFill>
                  <a:srgbClr val="7B7A78"/>
                </a:solidFill>
              </a:rPr>
              <a:t>PI11-</a:t>
            </a:r>
            <a:r>
              <a:rPr lang="en-AU" sz="900" b="1">
                <a:solidFill>
                  <a:srgbClr val="7B7A78"/>
                </a:solidFill>
              </a:rPr>
              <a:t> </a:t>
            </a:r>
            <a:r>
              <a:rPr lang="en-AU" sz="1400" b="1">
                <a:solidFill>
                  <a:srgbClr val="7B7A78"/>
                </a:solidFill>
              </a:rPr>
              <a:t>previous data</a:t>
            </a:r>
          </a:p>
          <a:p>
            <a:endParaRPr lang="en-AU" sz="900">
              <a:solidFill>
                <a:srgbClr val="7B7A78"/>
              </a:solidFill>
            </a:endParaRPr>
          </a:p>
          <a:p>
            <a:r>
              <a:rPr lang="en-AU">
                <a:solidFill>
                  <a:srgbClr val="7B7A78"/>
                </a:solidFill>
              </a:rPr>
              <a:t>Proportion of regular clients who gave birth within the previous 12 months with a smoking status of ‘current smoker', 'ex-smoker' or ‘never smoked'</a:t>
            </a:r>
          </a:p>
          <a:p>
            <a:br>
              <a:rPr lang="en-AU" sz="600" b="1">
                <a:solidFill>
                  <a:srgbClr val="7B7A78"/>
                </a:solidFill>
              </a:rPr>
            </a:br>
            <a:endParaRPr lang="en-AU" sz="900">
              <a:solidFill>
                <a:srgbClr val="7B7A78"/>
              </a:solidFill>
            </a:endParaRPr>
          </a:p>
          <a:p>
            <a:endParaRPr lang="en-AU" sz="900">
              <a:solidFill>
                <a:srgbClr val="7B7A78"/>
              </a:solidFill>
            </a:endParaRPr>
          </a:p>
        </p:txBody>
      </p:sp>
      <p:pic>
        <p:nvPicPr>
          <p:cNvPr id="4" name="Picture 3" descr="&lt;6ce3e36a-4467-49d0-be03-eadb5516bd71&gt;">
            <a:extLst>
              <a:ext uri="{FF2B5EF4-FFF2-40B4-BE49-F238E27FC236}">
                <a16:creationId xmlns:a16="http://schemas.microsoft.com/office/drawing/2014/main" id="{839400B5-2022-4EB5-9F9A-0AE3A2C73009}"/>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57986" y="975382"/>
            <a:ext cx="5324475" cy="2621756"/>
          </a:xfrm>
          <a:prstGeom prst="rect">
            <a:avLst/>
          </a:prstGeom>
        </p:spPr>
      </p:pic>
      <p:pic>
        <p:nvPicPr>
          <p:cNvPr id="7" name="Picture 6" descr="&lt;2a27cc2c-f7dd-436a-8e1a-27bd64004bfc&gt;">
            <a:extLst>
              <a:ext uri="{FF2B5EF4-FFF2-40B4-BE49-F238E27FC236}">
                <a16:creationId xmlns:a16="http://schemas.microsoft.com/office/drawing/2014/main" id="{4DD0EF33-7A3D-421F-ADDB-4B7BCC85643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57986" y="3811708"/>
            <a:ext cx="5324475" cy="2621756"/>
          </a:xfrm>
          <a:prstGeom prst="rect">
            <a:avLst/>
          </a:prstGeom>
        </p:spPr>
      </p:pic>
      <p:sp>
        <p:nvSpPr>
          <p:cNvPr id="11" name="TextBox 10">
            <a:extLst>
              <a:ext uri="{FF2B5EF4-FFF2-40B4-BE49-F238E27FC236}">
                <a16:creationId xmlns:a16="http://schemas.microsoft.com/office/drawing/2014/main" id="{5D04BF03-B9D0-47C2-8B28-E137F4752708}"/>
              </a:ext>
            </a:extLst>
          </p:cNvPr>
          <p:cNvSpPr txBox="1"/>
          <p:nvPr/>
        </p:nvSpPr>
        <p:spPr>
          <a:xfrm>
            <a:off x="2981278" y="796740"/>
            <a:ext cx="5080237" cy="184666"/>
          </a:xfrm>
          <a:prstGeom prst="rect">
            <a:avLst/>
          </a:prstGeom>
          <a:noFill/>
        </p:spPr>
        <p:txBody>
          <a:bodyPr wrap="none" rtlCol="0">
            <a:spAutoFit/>
          </a:bodyPr>
          <a:lstStyle/>
          <a:p>
            <a:r>
              <a:rPr lang="en-AU" sz="600">
                <a:solidFill>
                  <a:schemeClr val="bg1">
                    <a:lumMod val="65000"/>
                  </a:schemeClr>
                </a:solidFill>
              </a:rPr>
              <a:t>Updates were made to this indicator in June 2021. This means that data up to December 2020 and data from June 2021 onwards are not directly comparable</a:t>
            </a:r>
          </a:p>
        </p:txBody>
      </p:sp>
    </p:spTree>
    <p:extLst>
      <p:ext uri="{BB962C8B-B14F-4D97-AF65-F5344CB8AC3E}">
        <p14:creationId xmlns:p14="http://schemas.microsoft.com/office/powerpoint/2010/main" val="422666833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r>
              <a:rPr lang="en-US" altLang="ko-KR" sz="2100"/>
              <a:t>Preventative Health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EEC6BC81-49CD-4F44-84E0-959E01155F66}"/>
              </a:ext>
            </a:extLst>
          </p:cNvPr>
          <p:cNvSpPr txBox="1"/>
          <p:nvPr/>
        </p:nvSpPr>
        <p:spPr>
          <a:xfrm>
            <a:off x="360000" y="1142462"/>
            <a:ext cx="2022253" cy="1242324"/>
          </a:xfrm>
          <a:prstGeom prst="rect">
            <a:avLst/>
          </a:prstGeom>
          <a:noFill/>
        </p:spPr>
        <p:txBody>
          <a:bodyPr wrap="square" rtlCol="0">
            <a:noAutofit/>
          </a:bodyPr>
          <a:lstStyle>
            <a:defPPr>
              <a:defRPr lang="ko-KR"/>
            </a:defPPr>
            <a:lvl1pPr>
              <a:defRPr sz="1200">
                <a:latin typeface="Calibri" panose="020F0502020204030204" pitchFamily="34" charset="0"/>
                <a:cs typeface="Calibri" panose="020F0502020204030204" pitchFamily="34" charset="0"/>
              </a:defRPr>
            </a:lvl1pPr>
          </a:lstStyle>
          <a:p>
            <a:r>
              <a:rPr lang="en-AU" sz="1800" b="1">
                <a:solidFill>
                  <a:srgbClr val="7B7A78"/>
                </a:solidFill>
              </a:rPr>
              <a:t>PI09- </a:t>
            </a:r>
            <a:r>
              <a:rPr lang="en-AU" sz="1400" b="1">
                <a:solidFill>
                  <a:srgbClr val="7B7A78"/>
                </a:solidFill>
              </a:rPr>
              <a:t>latest data</a:t>
            </a:r>
            <a:endParaRPr lang="en-AU" sz="1400">
              <a:solidFill>
                <a:srgbClr val="7B7A78"/>
              </a:solidFill>
            </a:endParaRPr>
          </a:p>
          <a:p>
            <a:r>
              <a:rPr lang="en-AU">
                <a:solidFill>
                  <a:srgbClr val="7B7A78"/>
                </a:solidFill>
              </a:rPr>
              <a:t>Proportion of regular clients </a:t>
            </a:r>
            <a:br>
              <a:rPr lang="en-AU">
                <a:solidFill>
                  <a:srgbClr val="7B7A78"/>
                </a:solidFill>
              </a:rPr>
            </a:br>
            <a:r>
              <a:rPr lang="en-AU">
                <a:solidFill>
                  <a:srgbClr val="7B7A78"/>
                </a:solidFill>
              </a:rPr>
              <a:t>whose smoking status has been recorded</a:t>
            </a:r>
          </a:p>
          <a:p>
            <a:endParaRPr lang="en-AU" sz="675">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r>
              <a:rPr lang="en-AU" sz="600" i="1">
                <a:solidFill>
                  <a:srgbClr val="7B7A78"/>
                </a:solidFill>
              </a:rPr>
              <a:t>A higher result is the preferred outcome</a:t>
            </a:r>
          </a:p>
          <a:p>
            <a:endParaRPr lang="en-AU" sz="900">
              <a:solidFill>
                <a:srgbClr val="7B7A78"/>
              </a:solidFill>
            </a:endParaRPr>
          </a:p>
        </p:txBody>
      </p:sp>
      <p:sp>
        <p:nvSpPr>
          <p:cNvPr id="10" name="TextBox 9">
            <a:extLst>
              <a:ext uri="{FF2B5EF4-FFF2-40B4-BE49-F238E27FC236}">
                <a16:creationId xmlns:a16="http://schemas.microsoft.com/office/drawing/2014/main" id="{4539B4F1-D18B-4E0C-813C-5F1C08F7F08D}"/>
              </a:ext>
            </a:extLst>
          </p:cNvPr>
          <p:cNvSpPr txBox="1"/>
          <p:nvPr/>
        </p:nvSpPr>
        <p:spPr>
          <a:xfrm>
            <a:off x="360000" y="4006603"/>
            <a:ext cx="2022253" cy="1242324"/>
          </a:xfrm>
          <a:prstGeom prst="rect">
            <a:avLst/>
          </a:prstGeom>
          <a:noFill/>
        </p:spPr>
        <p:txBody>
          <a:bodyPr wrap="square" rtlCol="0">
            <a:noAutofit/>
          </a:bodyPr>
          <a:lstStyle>
            <a:defPPr>
              <a:defRPr lang="ko-KR"/>
            </a:defPPr>
            <a:lvl1pPr>
              <a:defRPr sz="1200">
                <a:latin typeface="Calibri" panose="020F0502020204030204" pitchFamily="34" charset="0"/>
                <a:cs typeface="Calibri" panose="020F0502020204030204" pitchFamily="34" charset="0"/>
              </a:defRPr>
            </a:lvl1pPr>
          </a:lstStyle>
          <a:p>
            <a:r>
              <a:rPr lang="en-AU" sz="1800" b="1">
                <a:solidFill>
                  <a:srgbClr val="7B7A78"/>
                </a:solidFill>
              </a:rPr>
              <a:t>PI09-</a:t>
            </a:r>
            <a:r>
              <a:rPr lang="en-AU" sz="1350" b="1">
                <a:solidFill>
                  <a:srgbClr val="7B7A78"/>
                </a:solidFill>
              </a:rPr>
              <a:t> </a:t>
            </a:r>
            <a:r>
              <a:rPr lang="en-AU" sz="1400" b="1">
                <a:solidFill>
                  <a:srgbClr val="7B7A78"/>
                </a:solidFill>
              </a:rPr>
              <a:t>previous data</a:t>
            </a:r>
          </a:p>
          <a:p>
            <a:endParaRPr lang="en-AU" sz="1350">
              <a:solidFill>
                <a:srgbClr val="7B7A78"/>
              </a:solidFill>
            </a:endParaRPr>
          </a:p>
          <a:p>
            <a:r>
              <a:rPr lang="en-AU">
                <a:solidFill>
                  <a:srgbClr val="7B7A78"/>
                </a:solidFill>
              </a:rPr>
              <a:t>Proportion of regular clients </a:t>
            </a:r>
            <a:br>
              <a:rPr lang="en-AU">
                <a:solidFill>
                  <a:srgbClr val="7B7A78"/>
                </a:solidFill>
              </a:rPr>
            </a:br>
            <a:r>
              <a:rPr lang="en-AU">
                <a:solidFill>
                  <a:srgbClr val="7B7A78"/>
                </a:solidFill>
              </a:rPr>
              <a:t>whose smoking status has been recorded</a:t>
            </a:r>
          </a:p>
          <a:p>
            <a:endParaRPr lang="en-AU" sz="675">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r>
              <a:rPr lang="en-AU" sz="600" i="1">
                <a:solidFill>
                  <a:srgbClr val="7B7A78"/>
                </a:solidFill>
              </a:rPr>
              <a:t>A higher result is the preferred outcome</a:t>
            </a:r>
          </a:p>
          <a:p>
            <a:endParaRPr lang="en-AU" sz="900">
              <a:solidFill>
                <a:srgbClr val="7B7A78"/>
              </a:solidFill>
            </a:endParaRPr>
          </a:p>
        </p:txBody>
      </p:sp>
      <p:pic>
        <p:nvPicPr>
          <p:cNvPr id="3" name="Picture 2" descr="&lt;a6d98cd0-e61f-4829-954e-9890a24130df&gt;">
            <a:extLst>
              <a:ext uri="{FF2B5EF4-FFF2-40B4-BE49-F238E27FC236}">
                <a16:creationId xmlns:a16="http://schemas.microsoft.com/office/drawing/2014/main" id="{15B7BE66-ED7D-4E61-B0CA-3EFB3E0CE7CC}"/>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57986" y="975382"/>
            <a:ext cx="5324475" cy="2621756"/>
          </a:xfrm>
          <a:prstGeom prst="rect">
            <a:avLst/>
          </a:prstGeom>
        </p:spPr>
      </p:pic>
      <p:pic>
        <p:nvPicPr>
          <p:cNvPr id="8" name="Picture 7" descr="&lt;a3fe0eb8-993d-410a-88b2-b09b35b24291&gt;">
            <a:extLst>
              <a:ext uri="{FF2B5EF4-FFF2-40B4-BE49-F238E27FC236}">
                <a16:creationId xmlns:a16="http://schemas.microsoft.com/office/drawing/2014/main" id="{5FB4A49B-9BC5-4E89-AAC6-FBFFC0443DA8}"/>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57986" y="3821987"/>
            <a:ext cx="5324475" cy="2621756"/>
          </a:xfrm>
          <a:prstGeom prst="rect">
            <a:avLst/>
          </a:prstGeom>
        </p:spPr>
      </p:pic>
      <p:sp>
        <p:nvSpPr>
          <p:cNvPr id="11" name="TextBox 10">
            <a:extLst>
              <a:ext uri="{FF2B5EF4-FFF2-40B4-BE49-F238E27FC236}">
                <a16:creationId xmlns:a16="http://schemas.microsoft.com/office/drawing/2014/main" id="{854023E2-5B04-4023-B3EF-A58C5C991963}"/>
              </a:ext>
            </a:extLst>
          </p:cNvPr>
          <p:cNvSpPr txBox="1"/>
          <p:nvPr/>
        </p:nvSpPr>
        <p:spPr>
          <a:xfrm>
            <a:off x="2981278" y="796740"/>
            <a:ext cx="5080237" cy="184666"/>
          </a:xfrm>
          <a:prstGeom prst="rect">
            <a:avLst/>
          </a:prstGeom>
          <a:noFill/>
        </p:spPr>
        <p:txBody>
          <a:bodyPr wrap="none" rtlCol="0">
            <a:spAutoFit/>
          </a:bodyPr>
          <a:lstStyle/>
          <a:p>
            <a:r>
              <a:rPr lang="en-AU" sz="600">
                <a:solidFill>
                  <a:schemeClr val="bg1">
                    <a:lumMod val="65000"/>
                  </a:schemeClr>
                </a:solidFill>
              </a:rPr>
              <a:t>Updates were made to this indicator in June 2021. This means that data up to December 2020 and data from June 2021 onwards are not directly comparable</a:t>
            </a:r>
          </a:p>
        </p:txBody>
      </p:sp>
    </p:spTree>
    <p:extLst>
      <p:ext uri="{BB962C8B-B14F-4D97-AF65-F5344CB8AC3E}">
        <p14:creationId xmlns:p14="http://schemas.microsoft.com/office/powerpoint/2010/main" val="204344985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B10CE9-4225-4AEC-B2A8-72FEA06A0F68}"/>
              </a:ext>
            </a:extLst>
          </p:cNvPr>
          <p:cNvSpPr txBox="1"/>
          <p:nvPr/>
        </p:nvSpPr>
        <p:spPr>
          <a:xfrm>
            <a:off x="360000" y="16778"/>
            <a:ext cx="8424000" cy="819934"/>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4400" b="0" i="0" kern="1200" baseline="0">
                <a:solidFill>
                  <a:schemeClr val="bg1"/>
                </a:solidFill>
                <a:latin typeface="Calibri Light" panose="020F0302020204030204" pitchFamily="34" charset="0"/>
                <a:ea typeface="+mj-ea"/>
                <a:cs typeface="Calibri Light" panose="020F0302020204030204" pitchFamily="34" charset="0"/>
              </a:defRPr>
            </a:lvl1pPr>
          </a:lstStyle>
          <a:p>
            <a:r>
              <a:rPr lang="en-US" altLang="ko-KR" sz="2100"/>
              <a:t>Preventative Health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C9DEA1B4-745A-437B-92F0-6C96BDC66788}"/>
              </a:ext>
            </a:extLst>
          </p:cNvPr>
          <p:cNvSpPr txBox="1"/>
          <p:nvPr/>
        </p:nvSpPr>
        <p:spPr>
          <a:xfrm>
            <a:off x="418562" y="1084325"/>
            <a:ext cx="1941180" cy="1242324"/>
          </a:xfrm>
          <a:prstGeom prst="rect">
            <a:avLst/>
          </a:prstGeom>
          <a:noFill/>
        </p:spPr>
        <p:txBody>
          <a:bodyPr wrap="square" rtlCol="0">
            <a:noAutofit/>
          </a:bodyPr>
          <a:lstStyle>
            <a:defPPr>
              <a:defRPr lang="ko-KR"/>
            </a:defPPr>
            <a:lvl1pPr>
              <a:defRPr sz="1200">
                <a:latin typeface="Calibri" panose="020F0502020204030204" pitchFamily="34" charset="0"/>
                <a:cs typeface="Calibri" panose="020F0502020204030204" pitchFamily="34" charset="0"/>
              </a:defRPr>
            </a:lvl1pPr>
          </a:lstStyle>
          <a:p>
            <a:r>
              <a:rPr lang="en-AU" sz="1800" b="1">
                <a:solidFill>
                  <a:srgbClr val="7B7A78"/>
                </a:solidFill>
              </a:rPr>
              <a:t>PI16</a:t>
            </a:r>
          </a:p>
          <a:p>
            <a:endParaRPr lang="en-AU" sz="1350">
              <a:solidFill>
                <a:srgbClr val="7B7A78"/>
              </a:solidFill>
            </a:endParaRPr>
          </a:p>
          <a:p>
            <a:r>
              <a:rPr lang="en-AU">
                <a:solidFill>
                  <a:srgbClr val="7B7A78"/>
                </a:solidFill>
              </a:rPr>
              <a:t>Proportion of regular clients whose alcohol consumption </a:t>
            </a:r>
            <a:br>
              <a:rPr lang="en-AU">
                <a:solidFill>
                  <a:srgbClr val="7B7A78"/>
                </a:solidFill>
              </a:rPr>
            </a:br>
            <a:r>
              <a:rPr lang="en-AU">
                <a:solidFill>
                  <a:srgbClr val="7B7A78"/>
                </a:solidFill>
              </a:rPr>
              <a:t>status has been recorded</a:t>
            </a:r>
          </a:p>
          <a:p>
            <a:endParaRPr lang="en-AU" sz="675">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r>
              <a:rPr lang="en-AU" sz="600" i="1">
                <a:solidFill>
                  <a:srgbClr val="7B7A78"/>
                </a:solidFill>
              </a:rPr>
              <a:t>A higher result is the preferred outcome</a:t>
            </a:r>
          </a:p>
          <a:p>
            <a:endParaRPr lang="en-AU" sz="900">
              <a:solidFill>
                <a:srgbClr val="7B7A78"/>
              </a:solidFill>
            </a:endParaRPr>
          </a:p>
        </p:txBody>
      </p:sp>
      <p:pic>
        <p:nvPicPr>
          <p:cNvPr id="3" name="Picture 2" descr="&lt;38575812-d694-4694-a37a-828a23641f6c&gt;">
            <a:extLst>
              <a:ext uri="{FF2B5EF4-FFF2-40B4-BE49-F238E27FC236}">
                <a16:creationId xmlns:a16="http://schemas.microsoft.com/office/drawing/2014/main" id="{25A50328-C3F9-4EA2-B790-0425A6F3FAB0}"/>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57986" y="955497"/>
            <a:ext cx="5324475" cy="2621756"/>
          </a:xfrm>
          <a:prstGeom prst="rect">
            <a:avLst/>
          </a:prstGeom>
        </p:spPr>
      </p:pic>
    </p:spTree>
    <p:extLst>
      <p:ext uri="{BB962C8B-B14F-4D97-AF65-F5344CB8AC3E}">
        <p14:creationId xmlns:p14="http://schemas.microsoft.com/office/powerpoint/2010/main" val="483331347"/>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9A870E4C-1569-4A30-AC35-39C847F6A334}"/>
              </a:ext>
            </a:extLst>
          </p:cNvPr>
          <p:cNvSpPr>
            <a:spLocks noGrp="1"/>
          </p:cNvSpPr>
          <p:nvPr>
            <p:ph type="title"/>
          </p:nvPr>
        </p:nvSpPr>
        <p:spPr>
          <a:prstGeom prst="rect">
            <a:avLst/>
          </a:prstGeom>
        </p:spPr>
        <p:txBody>
          <a:bodyPr vert="horz" lIns="0" tIns="0" rIns="0" bIns="0" rtlCol="0" anchor="ctr">
            <a:normAutofit/>
          </a:bodyPr>
          <a:lstStyle/>
          <a:p>
            <a:r>
              <a:rPr lang="en-US" altLang="ko-KR" sz="2100"/>
              <a:t>Preventative Health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36579A07-BDBC-436E-9388-0BF440261201}"/>
              </a:ext>
            </a:extLst>
          </p:cNvPr>
          <p:cNvSpPr txBox="1"/>
          <p:nvPr/>
        </p:nvSpPr>
        <p:spPr>
          <a:xfrm>
            <a:off x="418562" y="1228457"/>
            <a:ext cx="1941180"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PI03-</a:t>
            </a:r>
            <a:r>
              <a:rPr lang="en-AU" sz="1400" b="1">
                <a:solidFill>
                  <a:srgbClr val="7B7A78"/>
                </a:solidFill>
                <a:latin typeface="Calibri" panose="020F0502020204030204" pitchFamily="34" charset="0"/>
                <a:cs typeface="Calibri" panose="020F0502020204030204" pitchFamily="34" charset="0"/>
              </a:rPr>
              <a:t> latest data</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for whom an MBS Health </a:t>
            </a:r>
          </a:p>
          <a:p>
            <a:r>
              <a:rPr lang="en-AU" sz="1200">
                <a:solidFill>
                  <a:srgbClr val="7B7A78"/>
                </a:solidFill>
                <a:latin typeface="Calibri" panose="020F0502020204030204" pitchFamily="34" charset="0"/>
                <a:cs typeface="Calibri" panose="020F0502020204030204" pitchFamily="34" charset="0"/>
              </a:rPr>
              <a:t>Assessment for Aboriginal and Torres Strait Islander people was claimed</a:t>
            </a:r>
          </a:p>
          <a:p>
            <a:endParaRPr lang="en-AU" sz="675">
              <a:solidFill>
                <a:srgbClr val="7B7A78"/>
              </a:solidFill>
              <a:latin typeface="Calibri" panose="020F0502020204030204" pitchFamily="34" charset="0"/>
              <a:cs typeface="Calibri" panose="020F0502020204030204" pitchFamily="34" charset="0"/>
            </a:endParaRPr>
          </a:p>
          <a:p>
            <a:r>
              <a:rPr lang="en-AU" sz="675" b="1">
                <a:solidFill>
                  <a:srgbClr val="7B7A78"/>
                </a:solidFill>
                <a:latin typeface="Calibri" panose="020F0502020204030204" pitchFamily="34" charset="0"/>
                <a:cs typeface="Calibri" panose="020F0502020204030204" pitchFamily="34" charset="0"/>
              </a:rPr>
              <a:t>Focus: Aged 15 - 24 years</a:t>
            </a:r>
            <a:br>
              <a:rPr lang="en-AU" sz="675" b="1">
                <a:solidFill>
                  <a:srgbClr val="7B7A78"/>
                </a:solidFill>
                <a:latin typeface="Calibri" panose="020F0502020204030204" pitchFamily="34" charset="0"/>
                <a:cs typeface="Calibri" panose="020F0502020204030204" pitchFamily="34" charset="0"/>
              </a:rPr>
            </a:br>
            <a:br>
              <a:rPr lang="en-AU" sz="675" b="1">
                <a:solidFill>
                  <a:srgbClr val="7B7A78"/>
                </a:solidFill>
                <a:latin typeface="Calibri" panose="020F0502020204030204" pitchFamily="34" charset="0"/>
                <a:cs typeface="Calibri" panose="020F0502020204030204" pitchFamily="34" charset="0"/>
              </a:rPr>
            </a:br>
            <a:endParaRPr lang="en-AU" sz="675" b="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975D1109-EE15-4499-A867-D83C047C395F}"/>
              </a:ext>
            </a:extLst>
          </p:cNvPr>
          <p:cNvSpPr txBox="1"/>
          <p:nvPr/>
        </p:nvSpPr>
        <p:spPr>
          <a:xfrm>
            <a:off x="418562" y="4041862"/>
            <a:ext cx="1941180"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PI03-</a:t>
            </a:r>
            <a:r>
              <a:rPr lang="en-AU" sz="1400" b="1">
                <a:solidFill>
                  <a:srgbClr val="7B7A78"/>
                </a:solidFill>
                <a:latin typeface="Calibri" panose="020F0502020204030204" pitchFamily="34" charset="0"/>
                <a:cs typeface="Calibri" panose="020F0502020204030204" pitchFamily="34" charset="0"/>
              </a:rPr>
              <a:t> previous data</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for whom an MBS Health </a:t>
            </a:r>
          </a:p>
          <a:p>
            <a:r>
              <a:rPr lang="en-AU" sz="1200">
                <a:solidFill>
                  <a:srgbClr val="7B7A78"/>
                </a:solidFill>
                <a:latin typeface="Calibri" panose="020F0502020204030204" pitchFamily="34" charset="0"/>
                <a:cs typeface="Calibri" panose="020F0502020204030204" pitchFamily="34" charset="0"/>
              </a:rPr>
              <a:t>Assessment for Aboriginal and Torres Strait Islander people was claimed</a:t>
            </a:r>
          </a:p>
          <a:p>
            <a:endParaRPr lang="en-AU" sz="675">
              <a:solidFill>
                <a:srgbClr val="7B7A78"/>
              </a:solidFill>
              <a:latin typeface="Calibri" panose="020F0502020204030204" pitchFamily="34" charset="0"/>
              <a:cs typeface="Calibri" panose="020F0502020204030204" pitchFamily="34" charset="0"/>
            </a:endParaRPr>
          </a:p>
          <a:p>
            <a:r>
              <a:rPr lang="en-AU" sz="675" b="1">
                <a:solidFill>
                  <a:srgbClr val="7B7A78"/>
                </a:solidFill>
                <a:latin typeface="Calibri" panose="020F0502020204030204" pitchFamily="34" charset="0"/>
                <a:cs typeface="Calibri" panose="020F0502020204030204" pitchFamily="34" charset="0"/>
              </a:rPr>
              <a:t>Focus: Aged 15 - 24 years</a:t>
            </a:r>
            <a:br>
              <a:rPr lang="en-AU" sz="675" b="1">
                <a:solidFill>
                  <a:srgbClr val="7B7A78"/>
                </a:solidFill>
                <a:latin typeface="Calibri" panose="020F0502020204030204" pitchFamily="34" charset="0"/>
                <a:cs typeface="Calibri" panose="020F0502020204030204" pitchFamily="34" charset="0"/>
              </a:rPr>
            </a:br>
            <a:br>
              <a:rPr lang="en-AU" sz="675" b="1">
                <a:solidFill>
                  <a:srgbClr val="7B7A78"/>
                </a:solidFill>
                <a:latin typeface="Calibri" panose="020F0502020204030204" pitchFamily="34" charset="0"/>
                <a:cs typeface="Calibri" panose="020F0502020204030204" pitchFamily="34" charset="0"/>
              </a:rPr>
            </a:br>
            <a:endParaRPr lang="en-AU" sz="675" b="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pic>
        <p:nvPicPr>
          <p:cNvPr id="4" name="Picture 3" descr="&lt;d69cc31e-2406-452f-9fc2-ade7bc89cea2&gt;">
            <a:extLst>
              <a:ext uri="{FF2B5EF4-FFF2-40B4-BE49-F238E27FC236}">
                <a16:creationId xmlns:a16="http://schemas.microsoft.com/office/drawing/2014/main" id="{AEC0C4ED-15E7-4ED8-8FD1-B7357314D176}"/>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57986" y="975382"/>
            <a:ext cx="5324475" cy="2621756"/>
          </a:xfrm>
          <a:prstGeom prst="rect">
            <a:avLst/>
          </a:prstGeom>
        </p:spPr>
      </p:pic>
      <p:pic>
        <p:nvPicPr>
          <p:cNvPr id="10" name="Picture 9" descr="&lt;939353e7-b982-4276-ab4f-00898dc3f7ad&gt;">
            <a:extLst>
              <a:ext uri="{FF2B5EF4-FFF2-40B4-BE49-F238E27FC236}">
                <a16:creationId xmlns:a16="http://schemas.microsoft.com/office/drawing/2014/main" id="{656113E0-BC8A-4E26-BB28-3E11AA9CF30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57986" y="3832261"/>
            <a:ext cx="5324475" cy="2621756"/>
          </a:xfrm>
          <a:prstGeom prst="rect">
            <a:avLst/>
          </a:prstGeom>
        </p:spPr>
      </p:pic>
      <p:sp>
        <p:nvSpPr>
          <p:cNvPr id="12" name="TextBox 11">
            <a:extLst>
              <a:ext uri="{FF2B5EF4-FFF2-40B4-BE49-F238E27FC236}">
                <a16:creationId xmlns:a16="http://schemas.microsoft.com/office/drawing/2014/main" id="{1BB89E88-7744-4A6B-ADAD-0A0ABA1C552D}"/>
              </a:ext>
            </a:extLst>
          </p:cNvPr>
          <p:cNvSpPr txBox="1"/>
          <p:nvPr/>
        </p:nvSpPr>
        <p:spPr>
          <a:xfrm>
            <a:off x="2981278" y="796740"/>
            <a:ext cx="5234125" cy="184666"/>
          </a:xfrm>
          <a:prstGeom prst="rect">
            <a:avLst/>
          </a:prstGeom>
          <a:noFill/>
        </p:spPr>
        <p:txBody>
          <a:bodyPr wrap="none" rtlCol="0">
            <a:spAutoFit/>
          </a:bodyPr>
          <a:lstStyle/>
          <a:p>
            <a:r>
              <a:rPr lang="en-AU" sz="600">
                <a:solidFill>
                  <a:schemeClr val="bg1">
                    <a:lumMod val="65000"/>
                  </a:schemeClr>
                </a:solidFill>
              </a:rPr>
              <a:t>Updates were made to this indicator in December 2021. This means that data up to June 2021 and data from December 2021 onwards are not directly comparable</a:t>
            </a:r>
          </a:p>
        </p:txBody>
      </p:sp>
    </p:spTree>
    <p:extLst>
      <p:ext uri="{BB962C8B-B14F-4D97-AF65-F5344CB8AC3E}">
        <p14:creationId xmlns:p14="http://schemas.microsoft.com/office/powerpoint/2010/main" val="387496448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A52ADB13-C493-4D45-B674-49A744F2E831}"/>
              </a:ext>
            </a:extLst>
          </p:cNvPr>
          <p:cNvSpPr txBox="1"/>
          <p:nvPr/>
        </p:nvSpPr>
        <p:spPr>
          <a:xfrm>
            <a:off x="360000" y="16778"/>
            <a:ext cx="8424000" cy="819934"/>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4400" b="0" i="0" kern="1200" baseline="0">
                <a:solidFill>
                  <a:schemeClr val="bg1"/>
                </a:solidFill>
                <a:latin typeface="Calibri Light" panose="020F0302020204030204" pitchFamily="34" charset="0"/>
                <a:ea typeface="+mj-ea"/>
                <a:cs typeface="Calibri Light" panose="020F0302020204030204" pitchFamily="34" charset="0"/>
              </a:defRPr>
            </a:lvl1pPr>
          </a:lstStyle>
          <a:p>
            <a:r>
              <a:rPr lang="en-US" altLang="ko-KR" sz="2100"/>
              <a:t>Preventative Health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8EDACEAB-E74F-435C-8627-0129ABAEB780}"/>
              </a:ext>
            </a:extLst>
          </p:cNvPr>
          <p:cNvSpPr txBox="1"/>
          <p:nvPr/>
        </p:nvSpPr>
        <p:spPr>
          <a:xfrm>
            <a:off x="427020" y="1092728"/>
            <a:ext cx="2006464"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PI03-</a:t>
            </a:r>
            <a:r>
              <a:rPr lang="en-AU" sz="1400" b="1">
                <a:solidFill>
                  <a:srgbClr val="7B7A78"/>
                </a:solidFill>
                <a:latin typeface="Calibri" panose="020F0502020204030204" pitchFamily="34" charset="0"/>
                <a:cs typeface="Calibri" panose="020F0502020204030204" pitchFamily="34" charset="0"/>
              </a:rPr>
              <a:t> latest data</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for whom an MBS Health </a:t>
            </a:r>
          </a:p>
          <a:p>
            <a:r>
              <a:rPr lang="en-AU" sz="1200">
                <a:solidFill>
                  <a:srgbClr val="7B7A78"/>
                </a:solidFill>
                <a:latin typeface="Calibri" panose="020F0502020204030204" pitchFamily="34" charset="0"/>
                <a:cs typeface="Calibri" panose="020F0502020204030204" pitchFamily="34" charset="0"/>
              </a:rPr>
              <a:t>Assessment for Aboriginal and Torres Strait Islander people was claimed</a:t>
            </a:r>
          </a:p>
          <a:p>
            <a:endParaRPr lang="en-AU" sz="675">
              <a:solidFill>
                <a:srgbClr val="7B7A78"/>
              </a:solidFill>
              <a:latin typeface="Calibri" panose="020F0502020204030204" pitchFamily="34" charset="0"/>
              <a:cs typeface="Calibri" panose="020F0502020204030204" pitchFamily="34" charset="0"/>
            </a:endParaRPr>
          </a:p>
          <a:p>
            <a:r>
              <a:rPr lang="en-AU" sz="675" b="1">
                <a:solidFill>
                  <a:srgbClr val="7B7A78"/>
                </a:solidFill>
                <a:latin typeface="Calibri" panose="020F0502020204030204" pitchFamily="34" charset="0"/>
                <a:cs typeface="Calibri" panose="020F0502020204030204" pitchFamily="34" charset="0"/>
              </a:rPr>
              <a:t>Focus: Aged 25 - 54 years</a:t>
            </a:r>
            <a:br>
              <a:rPr lang="en-AU" sz="675" b="1">
                <a:solidFill>
                  <a:srgbClr val="7B7A78"/>
                </a:solidFill>
                <a:latin typeface="Calibri" panose="020F0502020204030204" pitchFamily="34" charset="0"/>
                <a:cs typeface="Calibri" panose="020F0502020204030204" pitchFamily="34" charset="0"/>
              </a:rPr>
            </a:br>
            <a:br>
              <a:rPr lang="en-AU" sz="675" b="1">
                <a:solidFill>
                  <a:srgbClr val="7B7A78"/>
                </a:solidFill>
                <a:latin typeface="Calibri" panose="020F0502020204030204" pitchFamily="34" charset="0"/>
                <a:cs typeface="Calibri" panose="020F0502020204030204" pitchFamily="34" charset="0"/>
              </a:rPr>
            </a:br>
            <a:endParaRPr lang="en-AU" sz="675" b="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62EAF647-174B-47E7-9E0C-65D455B45D78}"/>
              </a:ext>
            </a:extLst>
          </p:cNvPr>
          <p:cNvSpPr txBox="1"/>
          <p:nvPr/>
        </p:nvSpPr>
        <p:spPr>
          <a:xfrm>
            <a:off x="427020" y="4065330"/>
            <a:ext cx="2006464"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PI03-</a:t>
            </a:r>
            <a:r>
              <a:rPr lang="en-AU" sz="1400" b="1">
                <a:solidFill>
                  <a:srgbClr val="7B7A78"/>
                </a:solidFill>
                <a:latin typeface="Calibri" panose="020F0502020204030204" pitchFamily="34" charset="0"/>
                <a:cs typeface="Calibri" panose="020F0502020204030204" pitchFamily="34" charset="0"/>
              </a:rPr>
              <a:t> previous data</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for whom an MBS Health </a:t>
            </a:r>
          </a:p>
          <a:p>
            <a:r>
              <a:rPr lang="en-AU" sz="1200">
                <a:solidFill>
                  <a:srgbClr val="7B7A78"/>
                </a:solidFill>
                <a:latin typeface="Calibri" panose="020F0502020204030204" pitchFamily="34" charset="0"/>
                <a:cs typeface="Calibri" panose="020F0502020204030204" pitchFamily="34" charset="0"/>
              </a:rPr>
              <a:t>Assessment for Aboriginal and Torres Strait Islander people was claimed</a:t>
            </a:r>
          </a:p>
          <a:p>
            <a:endParaRPr lang="en-AU" sz="675">
              <a:solidFill>
                <a:srgbClr val="7B7A78"/>
              </a:solidFill>
              <a:latin typeface="Calibri" panose="020F0502020204030204" pitchFamily="34" charset="0"/>
              <a:cs typeface="Calibri" panose="020F0502020204030204" pitchFamily="34" charset="0"/>
            </a:endParaRPr>
          </a:p>
          <a:p>
            <a:r>
              <a:rPr lang="en-AU" sz="675" b="1">
                <a:solidFill>
                  <a:srgbClr val="7B7A78"/>
                </a:solidFill>
                <a:latin typeface="Calibri" panose="020F0502020204030204" pitchFamily="34" charset="0"/>
                <a:cs typeface="Calibri" panose="020F0502020204030204" pitchFamily="34" charset="0"/>
              </a:rPr>
              <a:t>Focus: Aged 25 - 54 years</a:t>
            </a:r>
            <a:br>
              <a:rPr lang="en-AU" sz="675" b="1">
                <a:solidFill>
                  <a:srgbClr val="7B7A78"/>
                </a:solidFill>
                <a:latin typeface="Calibri" panose="020F0502020204030204" pitchFamily="34" charset="0"/>
                <a:cs typeface="Calibri" panose="020F0502020204030204" pitchFamily="34" charset="0"/>
              </a:rPr>
            </a:br>
            <a:br>
              <a:rPr lang="en-AU" sz="675" b="1">
                <a:solidFill>
                  <a:srgbClr val="7B7A78"/>
                </a:solidFill>
                <a:latin typeface="Calibri" panose="020F0502020204030204" pitchFamily="34" charset="0"/>
                <a:cs typeface="Calibri" panose="020F0502020204030204" pitchFamily="34" charset="0"/>
              </a:rPr>
            </a:br>
            <a:endParaRPr lang="en-AU" sz="675" b="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pic>
        <p:nvPicPr>
          <p:cNvPr id="3" name="Picture 2" descr="&lt;83625538-406a-4335-9524-7298b92e29a6&gt;">
            <a:extLst>
              <a:ext uri="{FF2B5EF4-FFF2-40B4-BE49-F238E27FC236}">
                <a16:creationId xmlns:a16="http://schemas.microsoft.com/office/drawing/2014/main" id="{5A8B655B-7F1C-438F-86F3-0562CA970D47}"/>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57987" y="975382"/>
            <a:ext cx="5324475" cy="2621756"/>
          </a:xfrm>
          <a:prstGeom prst="rect">
            <a:avLst/>
          </a:prstGeom>
        </p:spPr>
      </p:pic>
      <p:pic>
        <p:nvPicPr>
          <p:cNvPr id="5" name="Picture 4" descr="&lt;b8f6c36c-9925-4ad1-85b3-53fb24cc084c&gt;">
            <a:extLst>
              <a:ext uri="{FF2B5EF4-FFF2-40B4-BE49-F238E27FC236}">
                <a16:creationId xmlns:a16="http://schemas.microsoft.com/office/drawing/2014/main" id="{19AA8643-564B-4889-9353-57163B1B1CE5}"/>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57987" y="3842534"/>
            <a:ext cx="5324475" cy="2621756"/>
          </a:xfrm>
          <a:prstGeom prst="rect">
            <a:avLst/>
          </a:prstGeom>
        </p:spPr>
      </p:pic>
      <p:sp>
        <p:nvSpPr>
          <p:cNvPr id="12" name="TextBox 11">
            <a:extLst>
              <a:ext uri="{FF2B5EF4-FFF2-40B4-BE49-F238E27FC236}">
                <a16:creationId xmlns:a16="http://schemas.microsoft.com/office/drawing/2014/main" id="{296D1A58-0C26-483B-AA3B-48A264893D26}"/>
              </a:ext>
            </a:extLst>
          </p:cNvPr>
          <p:cNvSpPr txBox="1"/>
          <p:nvPr/>
        </p:nvSpPr>
        <p:spPr>
          <a:xfrm>
            <a:off x="2981278" y="796740"/>
            <a:ext cx="5234125" cy="184666"/>
          </a:xfrm>
          <a:prstGeom prst="rect">
            <a:avLst/>
          </a:prstGeom>
          <a:noFill/>
        </p:spPr>
        <p:txBody>
          <a:bodyPr wrap="none" rtlCol="0">
            <a:spAutoFit/>
          </a:bodyPr>
          <a:lstStyle/>
          <a:p>
            <a:r>
              <a:rPr lang="en-AU" sz="600">
                <a:solidFill>
                  <a:schemeClr val="bg1">
                    <a:lumMod val="65000"/>
                  </a:schemeClr>
                </a:solidFill>
              </a:rPr>
              <a:t>Updates were made to this indicator in December 2021. This means that data up to June 2021 and data from December 2021 onwards are not directly comparable</a:t>
            </a:r>
          </a:p>
        </p:txBody>
      </p:sp>
    </p:spTree>
    <p:extLst>
      <p:ext uri="{BB962C8B-B14F-4D97-AF65-F5344CB8AC3E}">
        <p14:creationId xmlns:p14="http://schemas.microsoft.com/office/powerpoint/2010/main" val="198671073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E1D708BC-4C2E-4A19-BB66-389E4FBD01EA}"/>
              </a:ext>
            </a:extLst>
          </p:cNvPr>
          <p:cNvSpPr txBox="1">
            <a:spLocks noGrp="1"/>
          </p:cNvSpPr>
          <p:nvPr>
            <p:ph type="title"/>
          </p:nvPr>
        </p:nvSpPr>
        <p:spPr>
          <a:xfrm>
            <a:off x="360363" y="17463"/>
            <a:ext cx="8423275" cy="819150"/>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4400" b="0" i="0" kern="1200" baseline="0">
                <a:solidFill>
                  <a:schemeClr val="bg1"/>
                </a:solidFill>
                <a:latin typeface="Calibri Light" panose="020F0302020204030204" pitchFamily="34" charset="0"/>
                <a:ea typeface="+mj-ea"/>
                <a:cs typeface="Calibri Light" panose="020F0302020204030204" pitchFamily="34" charset="0"/>
              </a:defRPr>
            </a:lvl1pPr>
          </a:lstStyle>
          <a:p>
            <a:r>
              <a:rPr lang="en-US" altLang="ko-KR" sz="2100"/>
              <a:t>Preventative Health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B4F680FC-EEB5-486A-9AAC-30F06B8B4298}"/>
              </a:ext>
            </a:extLst>
          </p:cNvPr>
          <p:cNvSpPr txBox="1"/>
          <p:nvPr/>
        </p:nvSpPr>
        <p:spPr>
          <a:xfrm>
            <a:off x="427019" y="1195393"/>
            <a:ext cx="2006463"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PI03-</a:t>
            </a:r>
            <a:r>
              <a:rPr lang="en-AU" sz="1400" b="1">
                <a:solidFill>
                  <a:srgbClr val="7B7A78"/>
                </a:solidFill>
                <a:latin typeface="Calibri" panose="020F0502020204030204" pitchFamily="34" charset="0"/>
                <a:cs typeface="Calibri" panose="020F0502020204030204" pitchFamily="34" charset="0"/>
              </a:rPr>
              <a:t> latest data</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for whom an MBS Health </a:t>
            </a:r>
          </a:p>
          <a:p>
            <a:r>
              <a:rPr lang="en-AU" sz="1200">
                <a:solidFill>
                  <a:srgbClr val="7B7A78"/>
                </a:solidFill>
                <a:latin typeface="Calibri" panose="020F0502020204030204" pitchFamily="34" charset="0"/>
                <a:cs typeface="Calibri" panose="020F0502020204030204" pitchFamily="34" charset="0"/>
              </a:rPr>
              <a:t>Assessment for Aboriginal and Torres Strait Islander people was claimed</a:t>
            </a:r>
          </a:p>
          <a:p>
            <a:endParaRPr lang="en-AU" sz="675">
              <a:solidFill>
                <a:srgbClr val="7B7A78"/>
              </a:solidFill>
              <a:latin typeface="Calibri" panose="020F0502020204030204" pitchFamily="34" charset="0"/>
              <a:cs typeface="Calibri" panose="020F0502020204030204" pitchFamily="34" charset="0"/>
            </a:endParaRPr>
          </a:p>
          <a:p>
            <a:r>
              <a:rPr lang="en-AU" sz="675" b="1">
                <a:solidFill>
                  <a:srgbClr val="7B7A78"/>
                </a:solidFill>
                <a:latin typeface="Calibri" panose="020F0502020204030204" pitchFamily="34" charset="0"/>
                <a:cs typeface="Calibri" panose="020F0502020204030204" pitchFamily="34" charset="0"/>
              </a:rPr>
              <a:t>Focus: Aged 55+ years</a:t>
            </a:r>
            <a:br>
              <a:rPr lang="en-AU" sz="675" b="1">
                <a:solidFill>
                  <a:srgbClr val="7B7A78"/>
                </a:solidFill>
                <a:latin typeface="Calibri" panose="020F0502020204030204" pitchFamily="34" charset="0"/>
                <a:cs typeface="Calibri" panose="020F0502020204030204" pitchFamily="34" charset="0"/>
              </a:rPr>
            </a:br>
            <a:br>
              <a:rPr lang="en-AU" sz="675" b="1">
                <a:solidFill>
                  <a:srgbClr val="7B7A78"/>
                </a:solidFill>
                <a:latin typeface="Calibri" panose="020F0502020204030204" pitchFamily="34" charset="0"/>
                <a:cs typeface="Calibri" panose="020F0502020204030204" pitchFamily="34" charset="0"/>
              </a:rPr>
            </a:br>
            <a:endParaRPr lang="en-AU" sz="675" b="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C61EF61B-BE27-45D1-9489-F8EB2BEDF025}"/>
              </a:ext>
            </a:extLst>
          </p:cNvPr>
          <p:cNvSpPr txBox="1"/>
          <p:nvPr/>
        </p:nvSpPr>
        <p:spPr>
          <a:xfrm>
            <a:off x="427019" y="4042866"/>
            <a:ext cx="2006463"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PI03-</a:t>
            </a:r>
            <a:r>
              <a:rPr lang="en-AU" sz="1400" b="1">
                <a:solidFill>
                  <a:srgbClr val="7B7A78"/>
                </a:solidFill>
                <a:latin typeface="Calibri" panose="020F0502020204030204" pitchFamily="34" charset="0"/>
                <a:cs typeface="Calibri" panose="020F0502020204030204" pitchFamily="34" charset="0"/>
              </a:rPr>
              <a:t> previous data</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for whom an MBS Health </a:t>
            </a:r>
          </a:p>
          <a:p>
            <a:r>
              <a:rPr lang="en-AU" sz="1200">
                <a:solidFill>
                  <a:srgbClr val="7B7A78"/>
                </a:solidFill>
                <a:latin typeface="Calibri" panose="020F0502020204030204" pitchFamily="34" charset="0"/>
                <a:cs typeface="Calibri" panose="020F0502020204030204" pitchFamily="34" charset="0"/>
              </a:rPr>
              <a:t>Assessment for Aboriginal and Torres Strait Islander people was claimed</a:t>
            </a:r>
          </a:p>
          <a:p>
            <a:endParaRPr lang="en-AU" sz="675">
              <a:solidFill>
                <a:srgbClr val="7B7A78"/>
              </a:solidFill>
              <a:latin typeface="Calibri" panose="020F0502020204030204" pitchFamily="34" charset="0"/>
              <a:cs typeface="Calibri" panose="020F0502020204030204" pitchFamily="34" charset="0"/>
            </a:endParaRPr>
          </a:p>
          <a:p>
            <a:r>
              <a:rPr lang="en-AU" sz="675" b="1">
                <a:solidFill>
                  <a:srgbClr val="7B7A78"/>
                </a:solidFill>
                <a:latin typeface="Calibri" panose="020F0502020204030204" pitchFamily="34" charset="0"/>
                <a:cs typeface="Calibri" panose="020F0502020204030204" pitchFamily="34" charset="0"/>
              </a:rPr>
              <a:t>Focus: Aged 55+ years</a:t>
            </a:r>
            <a:br>
              <a:rPr lang="en-AU" sz="675" b="1">
                <a:solidFill>
                  <a:srgbClr val="7B7A78"/>
                </a:solidFill>
                <a:latin typeface="Calibri" panose="020F0502020204030204" pitchFamily="34" charset="0"/>
                <a:cs typeface="Calibri" panose="020F0502020204030204" pitchFamily="34" charset="0"/>
              </a:rPr>
            </a:br>
            <a:br>
              <a:rPr lang="en-AU" sz="675" b="1">
                <a:solidFill>
                  <a:srgbClr val="7B7A78"/>
                </a:solidFill>
                <a:latin typeface="Calibri" panose="020F0502020204030204" pitchFamily="34" charset="0"/>
                <a:cs typeface="Calibri" panose="020F0502020204030204" pitchFamily="34" charset="0"/>
              </a:rPr>
            </a:br>
            <a:endParaRPr lang="en-AU" sz="675" b="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pic>
        <p:nvPicPr>
          <p:cNvPr id="4" name="Picture 3" descr="&lt;0b4dc692-5e35-4bb2-9576-f49570ca61da&gt;">
            <a:extLst>
              <a:ext uri="{FF2B5EF4-FFF2-40B4-BE49-F238E27FC236}">
                <a16:creationId xmlns:a16="http://schemas.microsoft.com/office/drawing/2014/main" id="{D06A1BAD-026B-4653-ACA8-34268F1CD513}"/>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57988" y="975382"/>
            <a:ext cx="5324476" cy="2609850"/>
          </a:xfrm>
          <a:prstGeom prst="rect">
            <a:avLst/>
          </a:prstGeom>
        </p:spPr>
      </p:pic>
      <p:pic>
        <p:nvPicPr>
          <p:cNvPr id="10" name="Picture 9" descr="&lt;8abac244-42a2-4bf3-bca5-930288a105e9&gt;">
            <a:extLst>
              <a:ext uri="{FF2B5EF4-FFF2-40B4-BE49-F238E27FC236}">
                <a16:creationId xmlns:a16="http://schemas.microsoft.com/office/drawing/2014/main" id="{EEE50608-A9D1-40FA-B928-168B75313D7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57988" y="3832261"/>
            <a:ext cx="5324476" cy="2516981"/>
          </a:xfrm>
          <a:prstGeom prst="rect">
            <a:avLst/>
          </a:prstGeom>
        </p:spPr>
      </p:pic>
      <p:sp>
        <p:nvSpPr>
          <p:cNvPr id="12" name="TextBox 11">
            <a:extLst>
              <a:ext uri="{FF2B5EF4-FFF2-40B4-BE49-F238E27FC236}">
                <a16:creationId xmlns:a16="http://schemas.microsoft.com/office/drawing/2014/main" id="{8504FD16-BB5B-4504-B43F-2A3551EA0E6D}"/>
              </a:ext>
            </a:extLst>
          </p:cNvPr>
          <p:cNvSpPr txBox="1"/>
          <p:nvPr/>
        </p:nvSpPr>
        <p:spPr>
          <a:xfrm>
            <a:off x="2981278" y="796740"/>
            <a:ext cx="5234125" cy="184666"/>
          </a:xfrm>
          <a:prstGeom prst="rect">
            <a:avLst/>
          </a:prstGeom>
          <a:noFill/>
        </p:spPr>
        <p:txBody>
          <a:bodyPr wrap="none" rtlCol="0">
            <a:spAutoFit/>
          </a:bodyPr>
          <a:lstStyle/>
          <a:p>
            <a:r>
              <a:rPr lang="en-AU" sz="600">
                <a:solidFill>
                  <a:schemeClr val="bg1">
                    <a:lumMod val="65000"/>
                  </a:schemeClr>
                </a:solidFill>
              </a:rPr>
              <a:t>Updates were made to this indicator in December 2021. This means that data up to June 2021 and data from December 2021 onwards are not directly comparable</a:t>
            </a:r>
          </a:p>
        </p:txBody>
      </p:sp>
    </p:spTree>
    <p:extLst>
      <p:ext uri="{BB962C8B-B14F-4D97-AF65-F5344CB8AC3E}">
        <p14:creationId xmlns:p14="http://schemas.microsoft.com/office/powerpoint/2010/main" val="186928232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81BDB214-7B44-4BB0-A727-D5EB4CBCE411}"/>
              </a:ext>
            </a:extLst>
          </p:cNvPr>
          <p:cNvSpPr>
            <a:spLocks noGrp="1"/>
          </p:cNvSpPr>
          <p:nvPr>
            <p:ph type="title"/>
          </p:nvPr>
        </p:nvSpPr>
        <p:spPr>
          <a:prstGeom prst="rect">
            <a:avLst/>
          </a:prstGeom>
        </p:spPr>
        <p:txBody>
          <a:bodyPr vert="horz" lIns="0" tIns="0" rIns="0" bIns="0" rtlCol="0" anchor="ctr">
            <a:normAutofit/>
          </a:bodyPr>
          <a:lstStyle/>
          <a:p>
            <a:r>
              <a:rPr lang="en-US" altLang="ko-KR" sz="2100"/>
              <a:t>Preventative Health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CCD9EB48-615E-43E8-B55F-FD7959877DA8}"/>
              </a:ext>
            </a:extLst>
          </p:cNvPr>
          <p:cNvSpPr txBox="1"/>
          <p:nvPr/>
        </p:nvSpPr>
        <p:spPr>
          <a:xfrm>
            <a:off x="418993" y="1266781"/>
            <a:ext cx="1970246"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PI20</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who have had the necessary </a:t>
            </a:r>
          </a:p>
          <a:p>
            <a:r>
              <a:rPr lang="en-AU" sz="1200">
                <a:solidFill>
                  <a:srgbClr val="7B7A78"/>
                </a:solidFill>
                <a:latin typeface="Calibri" panose="020F0502020204030204" pitchFamily="34" charset="0"/>
                <a:cs typeface="Calibri" panose="020F0502020204030204" pitchFamily="34" charset="0"/>
              </a:rPr>
              <a:t>risk factors assessed to enable cardiovascular disease (CVD) assessment</a:t>
            </a:r>
            <a:br>
              <a:rPr lang="en-AU" sz="675" b="1">
                <a:solidFill>
                  <a:srgbClr val="7B7A78"/>
                </a:solidFill>
                <a:latin typeface="Calibri" panose="020F0502020204030204" pitchFamily="34" charset="0"/>
                <a:cs typeface="Calibri" panose="020F0502020204030204" pitchFamily="34" charset="0"/>
              </a:rPr>
            </a:br>
            <a:br>
              <a:rPr lang="en-AU" sz="675" b="1">
                <a:solidFill>
                  <a:srgbClr val="7B7A78"/>
                </a:solidFill>
                <a:latin typeface="Calibri" panose="020F0502020204030204" pitchFamily="34" charset="0"/>
                <a:cs typeface="Calibri" panose="020F0502020204030204" pitchFamily="34" charset="0"/>
              </a:rPr>
            </a:br>
            <a:endParaRPr lang="en-AU" sz="675" b="1">
              <a:solidFill>
                <a:srgbClr val="7B7A78"/>
              </a:solidFill>
              <a:latin typeface="Calibri" panose="020F0502020204030204" pitchFamily="34" charset="0"/>
              <a:cs typeface="Calibri" panose="020F0502020204030204" pitchFamily="34" charset="0"/>
            </a:endParaRPr>
          </a:p>
          <a:p>
            <a:endParaRPr lang="en-AU" sz="675" b="1" i="1">
              <a:solidFill>
                <a:srgbClr val="7B7A78"/>
              </a:solidFill>
              <a:latin typeface="Calibri" panose="020F0502020204030204" pitchFamily="34" charset="0"/>
              <a:cs typeface="Calibri" panose="020F0502020204030204" pitchFamily="34" charset="0"/>
            </a:endParaRPr>
          </a:p>
          <a:p>
            <a:endParaRPr lang="en-AU" sz="675" b="1" i="1">
              <a:solidFill>
                <a:srgbClr val="7B7A78"/>
              </a:solidFill>
              <a:latin typeface="Calibri" panose="020F0502020204030204" pitchFamily="34" charset="0"/>
              <a:cs typeface="Calibri" panose="020F0502020204030204" pitchFamily="34" charset="0"/>
            </a:endParaRPr>
          </a:p>
          <a:p>
            <a:endParaRPr lang="en-AU" sz="675" b="1" i="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pic>
        <p:nvPicPr>
          <p:cNvPr id="5" name="Picture 4" descr="&lt;49a7a141-4261-4974-8534-5514194180de&gt;">
            <a:extLst>
              <a:ext uri="{FF2B5EF4-FFF2-40B4-BE49-F238E27FC236}">
                <a16:creationId xmlns:a16="http://schemas.microsoft.com/office/drawing/2014/main" id="{24ABB0A3-DE7C-4F44-8690-0061478FED7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57989" y="986319"/>
            <a:ext cx="5324475" cy="2609850"/>
          </a:xfrm>
          <a:prstGeom prst="rect">
            <a:avLst/>
          </a:prstGeom>
        </p:spPr>
      </p:pic>
    </p:spTree>
    <p:extLst>
      <p:ext uri="{BB962C8B-B14F-4D97-AF65-F5344CB8AC3E}">
        <p14:creationId xmlns:p14="http://schemas.microsoft.com/office/powerpoint/2010/main" val="124637662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5E921E9-361C-4C71-99E2-7265C266E88C}"/>
              </a:ext>
            </a:extLst>
          </p:cNvPr>
          <p:cNvSpPr>
            <a:spLocks noGrp="1"/>
          </p:cNvSpPr>
          <p:nvPr>
            <p:ph type="title"/>
          </p:nvPr>
        </p:nvSpPr>
        <p:spPr>
          <a:prstGeom prst="rect">
            <a:avLst/>
          </a:prstGeom>
        </p:spPr>
        <p:txBody>
          <a:bodyPr vert="horz" lIns="0" tIns="0" rIns="0" bIns="0" rtlCol="0" anchor="ctr">
            <a:normAutofit/>
          </a:bodyPr>
          <a:lstStyle/>
          <a:p>
            <a:r>
              <a:rPr lang="en-US" altLang="ko-KR" sz="2100"/>
              <a:t>Preventative Health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9CD7037D-43A3-4CE1-AD5B-2CFA5B888A19}"/>
              </a:ext>
            </a:extLst>
          </p:cNvPr>
          <p:cNvSpPr txBox="1"/>
          <p:nvPr/>
        </p:nvSpPr>
        <p:spPr>
          <a:xfrm>
            <a:off x="359568" y="1069108"/>
            <a:ext cx="2014922" cy="1242324"/>
          </a:xfrm>
          <a:prstGeom prst="rect">
            <a:avLst/>
          </a:prstGeom>
          <a:noFill/>
        </p:spPr>
        <p:txBody>
          <a:bodyPr wrap="square" rtlCol="0">
            <a:noAutofit/>
          </a:bodyPr>
          <a:lstStyle>
            <a:defPPr>
              <a:defRPr lang="ko-KR"/>
            </a:defPPr>
            <a:lvl1pPr>
              <a:defRPr sz="1200">
                <a:latin typeface="Calibri" panose="020F0502020204030204" pitchFamily="34" charset="0"/>
                <a:cs typeface="Calibri" panose="020F0502020204030204" pitchFamily="34" charset="0"/>
              </a:defRPr>
            </a:lvl1pPr>
          </a:lstStyle>
          <a:p>
            <a:r>
              <a:rPr lang="en-AU" sz="1800" b="1">
                <a:solidFill>
                  <a:srgbClr val="7B7A78"/>
                </a:solidFill>
              </a:rPr>
              <a:t>PI22- </a:t>
            </a:r>
            <a:r>
              <a:rPr lang="en-AU" sz="1400" b="1">
                <a:solidFill>
                  <a:srgbClr val="7B7A78"/>
                </a:solidFill>
              </a:rPr>
              <a:t>latest data</a:t>
            </a:r>
          </a:p>
          <a:p>
            <a:endParaRPr lang="en-AU" sz="1350">
              <a:solidFill>
                <a:srgbClr val="7B7A78"/>
              </a:solidFill>
            </a:endParaRPr>
          </a:p>
          <a:p>
            <a:r>
              <a:rPr lang="en-AU">
                <a:solidFill>
                  <a:srgbClr val="7B7A78"/>
                </a:solidFill>
              </a:rPr>
              <a:t>Proportion of regular clients </a:t>
            </a:r>
            <a:br>
              <a:rPr lang="en-AU">
                <a:solidFill>
                  <a:srgbClr val="7B7A78"/>
                </a:solidFill>
              </a:rPr>
            </a:br>
            <a:r>
              <a:rPr lang="en-AU">
                <a:solidFill>
                  <a:srgbClr val="7B7A78"/>
                </a:solidFill>
              </a:rPr>
              <a:t>who have had a cervical </a:t>
            </a:r>
          </a:p>
          <a:p>
            <a:r>
              <a:rPr lang="en-AU">
                <a:solidFill>
                  <a:srgbClr val="7B7A78"/>
                </a:solidFill>
              </a:rPr>
              <a:t>screening (HPV only) test</a:t>
            </a:r>
          </a:p>
          <a:p>
            <a:endParaRPr lang="en-AU" sz="900">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r>
              <a:rPr lang="en-AU" sz="600" i="1">
                <a:solidFill>
                  <a:srgbClr val="7B7A78"/>
                </a:solidFill>
              </a:rPr>
              <a:t>A higher result is the preferred outcome</a:t>
            </a:r>
          </a:p>
          <a:p>
            <a:endParaRPr lang="en-AU" sz="900">
              <a:solidFill>
                <a:srgbClr val="7B7A78"/>
              </a:solidFill>
            </a:endParaRPr>
          </a:p>
        </p:txBody>
      </p:sp>
      <p:sp>
        <p:nvSpPr>
          <p:cNvPr id="9" name="TextBox 8">
            <a:extLst>
              <a:ext uri="{FF2B5EF4-FFF2-40B4-BE49-F238E27FC236}">
                <a16:creationId xmlns:a16="http://schemas.microsoft.com/office/drawing/2014/main" id="{C38774FD-E1BA-463E-8525-33D6ACFE4C5D}"/>
              </a:ext>
            </a:extLst>
          </p:cNvPr>
          <p:cNvSpPr txBox="1"/>
          <p:nvPr/>
        </p:nvSpPr>
        <p:spPr>
          <a:xfrm>
            <a:off x="359568" y="4014752"/>
            <a:ext cx="1936057" cy="1242324"/>
          </a:xfrm>
          <a:prstGeom prst="rect">
            <a:avLst/>
          </a:prstGeom>
          <a:noFill/>
        </p:spPr>
        <p:txBody>
          <a:bodyPr wrap="square" rtlCol="0">
            <a:noAutofit/>
          </a:bodyPr>
          <a:lstStyle>
            <a:defPPr>
              <a:defRPr lang="ko-KR"/>
            </a:defPPr>
            <a:lvl1pPr>
              <a:defRPr sz="1200">
                <a:latin typeface="Calibri" panose="020F0502020204030204" pitchFamily="34" charset="0"/>
                <a:cs typeface="Calibri" panose="020F0502020204030204" pitchFamily="34" charset="0"/>
              </a:defRPr>
            </a:lvl1pPr>
          </a:lstStyle>
          <a:p>
            <a:r>
              <a:rPr lang="en-AU" sz="1800" b="1">
                <a:solidFill>
                  <a:srgbClr val="7B7A78"/>
                </a:solidFill>
              </a:rPr>
              <a:t>PI22-</a:t>
            </a:r>
            <a:r>
              <a:rPr lang="en-AU" sz="1350" b="1">
                <a:solidFill>
                  <a:srgbClr val="7B7A78"/>
                </a:solidFill>
              </a:rPr>
              <a:t> </a:t>
            </a:r>
            <a:r>
              <a:rPr lang="en-AU" sz="1400" b="1">
                <a:solidFill>
                  <a:srgbClr val="7B7A78"/>
                </a:solidFill>
              </a:rPr>
              <a:t>previous data</a:t>
            </a:r>
          </a:p>
          <a:p>
            <a:endParaRPr lang="en-AU" sz="1350">
              <a:solidFill>
                <a:srgbClr val="7B7A78"/>
              </a:solidFill>
            </a:endParaRPr>
          </a:p>
          <a:p>
            <a:r>
              <a:rPr lang="en-AU">
                <a:solidFill>
                  <a:srgbClr val="7B7A78"/>
                </a:solidFill>
              </a:rPr>
              <a:t>Proportion of regular clients </a:t>
            </a:r>
            <a:br>
              <a:rPr lang="en-AU">
                <a:solidFill>
                  <a:srgbClr val="7B7A78"/>
                </a:solidFill>
              </a:rPr>
            </a:br>
            <a:r>
              <a:rPr lang="en-AU">
                <a:solidFill>
                  <a:srgbClr val="7B7A78"/>
                </a:solidFill>
              </a:rPr>
              <a:t>who have had a cervical </a:t>
            </a:r>
          </a:p>
          <a:p>
            <a:r>
              <a:rPr lang="en-AU">
                <a:solidFill>
                  <a:srgbClr val="7B7A78"/>
                </a:solidFill>
              </a:rPr>
              <a:t>screening test</a:t>
            </a:r>
          </a:p>
          <a:p>
            <a:endParaRPr lang="en-AU" sz="900">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r>
              <a:rPr lang="en-AU" sz="600" i="1">
                <a:solidFill>
                  <a:srgbClr val="7B7A78"/>
                </a:solidFill>
              </a:rPr>
              <a:t>A higher result is the preferred outcome</a:t>
            </a:r>
          </a:p>
          <a:p>
            <a:endParaRPr lang="en-AU" sz="900">
              <a:solidFill>
                <a:srgbClr val="7B7A78"/>
              </a:solidFill>
            </a:endParaRPr>
          </a:p>
        </p:txBody>
      </p:sp>
      <p:pic>
        <p:nvPicPr>
          <p:cNvPr id="3" name="Picture 2" descr="&lt;f9c1191c-d066-4148-82f4-9a409d36bd83&gt;">
            <a:extLst>
              <a:ext uri="{FF2B5EF4-FFF2-40B4-BE49-F238E27FC236}">
                <a16:creationId xmlns:a16="http://schemas.microsoft.com/office/drawing/2014/main" id="{4A5B2C3A-80C5-41E2-98D5-B9F9C0C3CF2A}"/>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43808" y="975382"/>
            <a:ext cx="5324475" cy="2609850"/>
          </a:xfrm>
          <a:prstGeom prst="rect">
            <a:avLst/>
          </a:prstGeom>
        </p:spPr>
      </p:pic>
      <p:pic>
        <p:nvPicPr>
          <p:cNvPr id="8" name="Picture 7" descr="&lt;ab25c3a8-dee4-43b3-bd66-50ef9e9c998a&gt;">
            <a:extLst>
              <a:ext uri="{FF2B5EF4-FFF2-40B4-BE49-F238E27FC236}">
                <a16:creationId xmlns:a16="http://schemas.microsoft.com/office/drawing/2014/main" id="{8A57609B-2740-4A73-A7DA-2EFE05EE6FB1}"/>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57989" y="3840137"/>
            <a:ext cx="5324475" cy="2609850"/>
          </a:xfrm>
          <a:prstGeom prst="rect">
            <a:avLst/>
          </a:prstGeom>
        </p:spPr>
      </p:pic>
      <p:sp>
        <p:nvSpPr>
          <p:cNvPr id="13" name="TextBox 12">
            <a:extLst>
              <a:ext uri="{FF2B5EF4-FFF2-40B4-BE49-F238E27FC236}">
                <a16:creationId xmlns:a16="http://schemas.microsoft.com/office/drawing/2014/main" id="{962FF957-8F3D-4406-8BBC-31B3C73CEB48}"/>
              </a:ext>
            </a:extLst>
          </p:cNvPr>
          <p:cNvSpPr txBox="1"/>
          <p:nvPr/>
        </p:nvSpPr>
        <p:spPr>
          <a:xfrm>
            <a:off x="2981278" y="796740"/>
            <a:ext cx="5222905" cy="184666"/>
          </a:xfrm>
          <a:prstGeom prst="rect">
            <a:avLst/>
          </a:prstGeom>
          <a:noFill/>
        </p:spPr>
        <p:txBody>
          <a:bodyPr wrap="none" rtlCol="0">
            <a:spAutoFit/>
          </a:bodyPr>
          <a:lstStyle/>
          <a:p>
            <a:r>
              <a:rPr lang="en-AU" sz="600">
                <a:solidFill>
                  <a:schemeClr val="bg1">
                    <a:lumMod val="65000"/>
                  </a:schemeClr>
                </a:solidFill>
              </a:rPr>
              <a:t>Updates were made to this indicator in December 2020. This means that data up to June 2020 and data from December 2020 onwards are not directly comparable</a:t>
            </a:r>
          </a:p>
        </p:txBody>
      </p:sp>
    </p:spTree>
    <p:extLst>
      <p:ext uri="{BB962C8B-B14F-4D97-AF65-F5344CB8AC3E}">
        <p14:creationId xmlns:p14="http://schemas.microsoft.com/office/powerpoint/2010/main" val="147600209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r>
              <a:rPr lang="en-US" altLang="ko-KR" sz="2100"/>
              <a:t>Preventative Health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B9ABBDF4-731F-4853-B708-050DF7181270}"/>
              </a:ext>
            </a:extLst>
          </p:cNvPr>
          <p:cNvSpPr txBox="1"/>
          <p:nvPr/>
        </p:nvSpPr>
        <p:spPr>
          <a:xfrm>
            <a:off x="393164" y="1128414"/>
            <a:ext cx="1973952" cy="1242324"/>
          </a:xfrm>
          <a:prstGeom prst="rect">
            <a:avLst/>
          </a:prstGeom>
          <a:noFill/>
        </p:spPr>
        <p:txBody>
          <a:bodyPr wrap="square" rtlCol="0">
            <a:noAutofit/>
          </a:bodyPr>
          <a:lstStyle>
            <a:defPPr>
              <a:defRPr lang="ko-KR"/>
            </a:defPPr>
            <a:lvl1pPr>
              <a:defRPr sz="1200">
                <a:latin typeface="Calibri" panose="020F0502020204030204" pitchFamily="34" charset="0"/>
                <a:cs typeface="Calibri" panose="020F0502020204030204" pitchFamily="34" charset="0"/>
              </a:defRPr>
            </a:lvl1pPr>
          </a:lstStyle>
          <a:p>
            <a:r>
              <a:rPr lang="en-AU" sz="1800" b="1">
                <a:solidFill>
                  <a:srgbClr val="7B7A78"/>
                </a:solidFill>
              </a:rPr>
              <a:t>PI14- </a:t>
            </a:r>
            <a:r>
              <a:rPr lang="en-AU" sz="1400" b="1">
                <a:solidFill>
                  <a:srgbClr val="7B7A78"/>
                </a:solidFill>
              </a:rPr>
              <a:t>latest data</a:t>
            </a:r>
          </a:p>
          <a:p>
            <a:endParaRPr lang="en-AU" sz="1350">
              <a:solidFill>
                <a:srgbClr val="7B7A78"/>
              </a:solidFill>
            </a:endParaRPr>
          </a:p>
          <a:p>
            <a:r>
              <a:rPr lang="en-AU">
                <a:solidFill>
                  <a:srgbClr val="7B7A78"/>
                </a:solidFill>
              </a:rPr>
              <a:t>Proportion of regular clients </a:t>
            </a:r>
          </a:p>
          <a:p>
            <a:r>
              <a:rPr lang="en-AU">
                <a:solidFill>
                  <a:srgbClr val="7B7A78"/>
                </a:solidFill>
              </a:rPr>
              <a:t>aged 6 months and over who are immunised against</a:t>
            </a:r>
            <a:br>
              <a:rPr lang="en-AU">
                <a:solidFill>
                  <a:srgbClr val="7B7A78"/>
                </a:solidFill>
              </a:rPr>
            </a:br>
            <a:r>
              <a:rPr lang="en-AU">
                <a:solidFill>
                  <a:srgbClr val="7B7A78"/>
                </a:solidFill>
              </a:rPr>
              <a:t>influenza</a:t>
            </a:r>
            <a:endParaRPr lang="en-AU" b="1">
              <a:solidFill>
                <a:srgbClr val="7B7A78"/>
              </a:solidFill>
            </a:endParaRPr>
          </a:p>
          <a:p>
            <a:endParaRPr lang="en-AU" sz="900">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r>
              <a:rPr lang="en-AU" sz="600" i="1">
                <a:solidFill>
                  <a:srgbClr val="7B7A78"/>
                </a:solidFill>
              </a:rPr>
              <a:t>A higher result is the preferred outcome</a:t>
            </a:r>
          </a:p>
          <a:p>
            <a:endParaRPr lang="en-AU" sz="900">
              <a:solidFill>
                <a:srgbClr val="7B7A78"/>
              </a:solidFill>
            </a:endParaRPr>
          </a:p>
        </p:txBody>
      </p:sp>
      <p:sp>
        <p:nvSpPr>
          <p:cNvPr id="10" name="TextBox 9">
            <a:extLst>
              <a:ext uri="{FF2B5EF4-FFF2-40B4-BE49-F238E27FC236}">
                <a16:creationId xmlns:a16="http://schemas.microsoft.com/office/drawing/2014/main" id="{277E1C44-8BE3-40E0-B6DB-85EE75F0C456}"/>
              </a:ext>
            </a:extLst>
          </p:cNvPr>
          <p:cNvSpPr txBox="1"/>
          <p:nvPr/>
        </p:nvSpPr>
        <p:spPr>
          <a:xfrm>
            <a:off x="360000" y="4026934"/>
            <a:ext cx="2007116" cy="1242324"/>
          </a:xfrm>
          <a:prstGeom prst="rect">
            <a:avLst/>
          </a:prstGeom>
          <a:noFill/>
        </p:spPr>
        <p:txBody>
          <a:bodyPr wrap="square" rtlCol="0">
            <a:noAutofit/>
          </a:bodyPr>
          <a:lstStyle>
            <a:defPPr>
              <a:defRPr lang="ko-KR"/>
            </a:defPPr>
            <a:lvl1pPr>
              <a:defRPr sz="1200">
                <a:latin typeface="Calibri" panose="020F0502020204030204" pitchFamily="34" charset="0"/>
                <a:cs typeface="Calibri" panose="020F0502020204030204" pitchFamily="34" charset="0"/>
              </a:defRPr>
            </a:lvl1pPr>
          </a:lstStyle>
          <a:p>
            <a:r>
              <a:rPr lang="en-AU" sz="1800" b="1">
                <a:solidFill>
                  <a:srgbClr val="7B7A78"/>
                </a:solidFill>
              </a:rPr>
              <a:t>PI14- </a:t>
            </a:r>
            <a:r>
              <a:rPr lang="en-AU" sz="1400" b="1">
                <a:solidFill>
                  <a:srgbClr val="7B7A78"/>
                </a:solidFill>
              </a:rPr>
              <a:t>previous data</a:t>
            </a:r>
          </a:p>
          <a:p>
            <a:endParaRPr lang="en-AU" sz="1350">
              <a:solidFill>
                <a:srgbClr val="7B7A78"/>
              </a:solidFill>
            </a:endParaRPr>
          </a:p>
          <a:p>
            <a:r>
              <a:rPr lang="en-AU">
                <a:solidFill>
                  <a:srgbClr val="7B7A78"/>
                </a:solidFill>
              </a:rPr>
              <a:t>Proportion of regular clients </a:t>
            </a:r>
          </a:p>
          <a:p>
            <a:r>
              <a:rPr lang="en-AU">
                <a:solidFill>
                  <a:srgbClr val="7B7A78"/>
                </a:solidFill>
              </a:rPr>
              <a:t>aged 50 years and over who </a:t>
            </a:r>
            <a:br>
              <a:rPr lang="en-AU">
                <a:solidFill>
                  <a:srgbClr val="7B7A78"/>
                </a:solidFill>
              </a:rPr>
            </a:br>
            <a:r>
              <a:rPr lang="en-AU">
                <a:solidFill>
                  <a:srgbClr val="7B7A78"/>
                </a:solidFill>
              </a:rPr>
              <a:t>are immunised against</a:t>
            </a:r>
            <a:br>
              <a:rPr lang="en-AU">
                <a:solidFill>
                  <a:srgbClr val="7B7A78"/>
                </a:solidFill>
              </a:rPr>
            </a:br>
            <a:r>
              <a:rPr lang="en-AU">
                <a:solidFill>
                  <a:srgbClr val="7B7A78"/>
                </a:solidFill>
              </a:rPr>
              <a:t>influenza</a:t>
            </a:r>
            <a:endParaRPr lang="en-AU" b="1">
              <a:solidFill>
                <a:srgbClr val="7B7A78"/>
              </a:solidFill>
            </a:endParaRPr>
          </a:p>
          <a:p>
            <a:endParaRPr lang="en-AU" sz="900">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r>
              <a:rPr lang="en-AU" sz="600" i="1">
                <a:solidFill>
                  <a:srgbClr val="7B7A78"/>
                </a:solidFill>
              </a:rPr>
              <a:t>A higher result is the preferred outcome</a:t>
            </a:r>
          </a:p>
          <a:p>
            <a:endParaRPr lang="en-AU" sz="900">
              <a:solidFill>
                <a:srgbClr val="7B7A78"/>
              </a:solidFill>
            </a:endParaRPr>
          </a:p>
        </p:txBody>
      </p:sp>
      <p:pic>
        <p:nvPicPr>
          <p:cNvPr id="3" name="Picture 2" descr="&lt;6a032794-e91c-4bd2-8e71-f14642dcf324&gt;">
            <a:extLst>
              <a:ext uri="{FF2B5EF4-FFF2-40B4-BE49-F238E27FC236}">
                <a16:creationId xmlns:a16="http://schemas.microsoft.com/office/drawing/2014/main" id="{2599CB47-DB2F-4CF6-BA2D-579B95E167CA}"/>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43808" y="975383"/>
            <a:ext cx="5324475" cy="2609850"/>
          </a:xfrm>
          <a:prstGeom prst="rect">
            <a:avLst/>
          </a:prstGeom>
        </p:spPr>
      </p:pic>
      <p:pic>
        <p:nvPicPr>
          <p:cNvPr id="7" name="Picture 6" descr="&lt;873171e7-f5b0-402b-8d7c-1276208d45d0&gt;">
            <a:extLst>
              <a:ext uri="{FF2B5EF4-FFF2-40B4-BE49-F238E27FC236}">
                <a16:creationId xmlns:a16="http://schemas.microsoft.com/office/drawing/2014/main" id="{9FB8C10A-D45B-44F9-B0ED-9FC38D7358A9}"/>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43808" y="3809477"/>
            <a:ext cx="5324475" cy="2528888"/>
          </a:xfrm>
          <a:prstGeom prst="rect">
            <a:avLst/>
          </a:prstGeom>
        </p:spPr>
      </p:pic>
      <p:sp>
        <p:nvSpPr>
          <p:cNvPr id="13" name="TextBox 12">
            <a:extLst>
              <a:ext uri="{FF2B5EF4-FFF2-40B4-BE49-F238E27FC236}">
                <a16:creationId xmlns:a16="http://schemas.microsoft.com/office/drawing/2014/main" id="{06810977-1409-4CA7-BC73-2D9380AD0A0C}"/>
              </a:ext>
            </a:extLst>
          </p:cNvPr>
          <p:cNvSpPr txBox="1"/>
          <p:nvPr/>
        </p:nvSpPr>
        <p:spPr>
          <a:xfrm>
            <a:off x="2981278" y="796740"/>
            <a:ext cx="5222905" cy="184666"/>
          </a:xfrm>
          <a:prstGeom prst="rect">
            <a:avLst/>
          </a:prstGeom>
          <a:noFill/>
        </p:spPr>
        <p:txBody>
          <a:bodyPr wrap="none" rtlCol="0">
            <a:spAutoFit/>
          </a:bodyPr>
          <a:lstStyle/>
          <a:p>
            <a:r>
              <a:rPr lang="en-AU" sz="600">
                <a:solidFill>
                  <a:schemeClr val="bg1">
                    <a:lumMod val="65000"/>
                  </a:schemeClr>
                </a:solidFill>
              </a:rPr>
              <a:t>Updates were made to this indicator in December 2020. This means that data up to June 2020 and data from December 2020 onwards are not directly comparable</a:t>
            </a:r>
          </a:p>
        </p:txBody>
      </p:sp>
    </p:spTree>
    <p:extLst>
      <p:ext uri="{BB962C8B-B14F-4D97-AF65-F5344CB8AC3E}">
        <p14:creationId xmlns:p14="http://schemas.microsoft.com/office/powerpoint/2010/main" val="393560683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r>
              <a:rPr lang="en-US" altLang="ko-KR" sz="2100"/>
              <a:t>Preventative Health Summary</a:t>
            </a:r>
            <a:br>
              <a:rPr lang="en-US" altLang="ko-KR" sz="2100"/>
            </a:br>
            <a:r>
              <a:rPr lang="en-US" altLang="ko-KR" sz="1050" b="1">
                <a:latin typeface="Calibri" panose="020F0502020204030204" pitchFamily="34" charset="0"/>
                <a:cs typeface="Calibri" panose="020F0502020204030204" pitchFamily="34" charset="0"/>
              </a:rPr>
              <a:t>Outcome</a:t>
            </a:r>
            <a:endParaRPr lang="ko-KR" altLang="en-US" sz="1050" b="1">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8684E858-90C2-43D1-A1CD-19D5CBCEE6C7}"/>
              </a:ext>
            </a:extLst>
          </p:cNvPr>
          <p:cNvSpPr txBox="1"/>
          <p:nvPr/>
        </p:nvSpPr>
        <p:spPr>
          <a:xfrm>
            <a:off x="359999" y="1142144"/>
            <a:ext cx="2036613"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PI10- </a:t>
            </a:r>
            <a:r>
              <a:rPr lang="en-AU" sz="1400" b="1">
                <a:solidFill>
                  <a:srgbClr val="7B7A78"/>
                </a:solidFill>
                <a:latin typeface="Calibri" panose="020F0502020204030204" pitchFamily="34" charset="0"/>
                <a:cs typeface="Calibri" panose="020F0502020204030204" pitchFamily="34" charset="0"/>
              </a:rPr>
              <a:t>latest data</a:t>
            </a:r>
          </a:p>
          <a:p>
            <a:endParaRPr lang="en-AU" sz="12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with a smoking status result of ‘current smoker', 'ex-smoker' or 'never smoked’ </a:t>
            </a:r>
            <a:endParaRPr lang="en-AU" sz="800" i="1">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within the past 24 months</a:t>
            </a:r>
          </a:p>
          <a:p>
            <a:endParaRPr lang="en-AU" sz="1200">
              <a:solidFill>
                <a:srgbClr val="7B7A78"/>
              </a:solidFill>
              <a:latin typeface="Calibri" panose="020F0502020204030204" pitchFamily="34" charset="0"/>
              <a:cs typeface="Calibri" panose="020F0502020204030204" pitchFamily="34" charset="0"/>
            </a:endParaRPr>
          </a:p>
          <a:p>
            <a:br>
              <a:rPr lang="en-AU" sz="675" b="1">
                <a:solidFill>
                  <a:srgbClr val="7B7A78"/>
                </a:solidFill>
                <a:latin typeface="Calibri" panose="020F0502020204030204" pitchFamily="34" charset="0"/>
                <a:cs typeface="Calibri" panose="020F0502020204030204" pitchFamily="34" charset="0"/>
              </a:rPr>
            </a:br>
            <a:br>
              <a:rPr lang="en-AU" sz="675" b="1" i="1">
                <a:solidFill>
                  <a:srgbClr val="7B7A78"/>
                </a:solidFill>
                <a:latin typeface="Calibri" panose="020F0502020204030204" pitchFamily="34" charset="0"/>
                <a:cs typeface="Calibri" panose="020F0502020204030204" pitchFamily="34" charset="0"/>
              </a:rPr>
            </a:br>
            <a:endParaRPr lang="en-AU" sz="900">
              <a:solidFill>
                <a:srgbClr val="7B7A78"/>
              </a:solidFill>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BDC92948-A88B-4C91-BA1F-7DC6F28B1C98}"/>
              </a:ext>
            </a:extLst>
          </p:cNvPr>
          <p:cNvSpPr txBox="1"/>
          <p:nvPr/>
        </p:nvSpPr>
        <p:spPr>
          <a:xfrm>
            <a:off x="359999" y="4024609"/>
            <a:ext cx="2036612" cy="1242324"/>
          </a:xfrm>
          <a:prstGeom prst="rect">
            <a:avLst/>
          </a:prstGeom>
          <a:noFill/>
        </p:spPr>
        <p:txBody>
          <a:bodyPr wrap="square" rtlCol="0">
            <a:noAutofit/>
          </a:bodyPr>
          <a:lstStyle>
            <a:defPPr>
              <a:defRPr lang="ko-KR"/>
            </a:defPPr>
            <a:lvl1pPr>
              <a:defRPr sz="1200">
                <a:latin typeface="Calibri" panose="020F0502020204030204" pitchFamily="34" charset="0"/>
                <a:cs typeface="Calibri" panose="020F0502020204030204" pitchFamily="34" charset="0"/>
              </a:defRPr>
            </a:lvl1pPr>
          </a:lstStyle>
          <a:p>
            <a:r>
              <a:rPr lang="en-AU" sz="1800" b="1">
                <a:solidFill>
                  <a:srgbClr val="7B7A78"/>
                </a:solidFill>
              </a:rPr>
              <a:t>PI10- </a:t>
            </a:r>
            <a:r>
              <a:rPr lang="en-AU" sz="1400" b="1">
                <a:solidFill>
                  <a:srgbClr val="7B7A78"/>
                </a:solidFill>
              </a:rPr>
              <a:t>previous data</a:t>
            </a:r>
          </a:p>
          <a:p>
            <a:endParaRPr lang="en-AU" sz="1350">
              <a:solidFill>
                <a:srgbClr val="7B7A78"/>
              </a:solidFill>
            </a:endParaRPr>
          </a:p>
          <a:p>
            <a:r>
              <a:rPr lang="en-AU">
                <a:solidFill>
                  <a:srgbClr val="7B7A78"/>
                </a:solidFill>
                <a:latin typeface="Calibri" panose="020F0502020204030204" pitchFamily="34" charset="0"/>
                <a:cs typeface="Calibri" panose="020F0502020204030204" pitchFamily="34" charset="0"/>
              </a:rPr>
              <a:t>Proportion of regular clients </a:t>
            </a:r>
          </a:p>
          <a:p>
            <a:r>
              <a:rPr lang="en-AU">
                <a:solidFill>
                  <a:srgbClr val="7B7A78"/>
                </a:solidFill>
                <a:latin typeface="Calibri" panose="020F0502020204030204" pitchFamily="34" charset="0"/>
                <a:cs typeface="Calibri" panose="020F0502020204030204" pitchFamily="34" charset="0"/>
              </a:rPr>
              <a:t>with a smoking status result of ‘current smoker', 'ex-smoker' or 'never smoked’ </a:t>
            </a:r>
          </a:p>
          <a:p>
            <a:endParaRPr lang="en-AU" sz="900">
              <a:solidFill>
                <a:srgbClr val="7B7A78"/>
              </a:solidFill>
            </a:endParaRPr>
          </a:p>
        </p:txBody>
      </p:sp>
      <p:pic>
        <p:nvPicPr>
          <p:cNvPr id="3" name="Picture 2" descr="&lt;4cc11c6d-cf90-4484-98e7-d9d8c5a353f8&gt;">
            <a:extLst>
              <a:ext uri="{FF2B5EF4-FFF2-40B4-BE49-F238E27FC236}">
                <a16:creationId xmlns:a16="http://schemas.microsoft.com/office/drawing/2014/main" id="{2F53DAE9-5FC1-45F3-8E4D-7F7A0A753101}"/>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43808" y="975382"/>
            <a:ext cx="5324475" cy="2614612"/>
          </a:xfrm>
          <a:prstGeom prst="rect">
            <a:avLst/>
          </a:prstGeom>
        </p:spPr>
      </p:pic>
      <p:pic>
        <p:nvPicPr>
          <p:cNvPr id="7" name="Picture 6" descr="&lt;1ab2be5e-f062-4013-811f-2045d224776c&gt;">
            <a:extLst>
              <a:ext uri="{FF2B5EF4-FFF2-40B4-BE49-F238E27FC236}">
                <a16:creationId xmlns:a16="http://schemas.microsoft.com/office/drawing/2014/main" id="{EC1AF88B-D474-4283-8BAE-B9A549C0B1AD}"/>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43808" y="3821987"/>
            <a:ext cx="5324475" cy="2516981"/>
          </a:xfrm>
          <a:prstGeom prst="rect">
            <a:avLst/>
          </a:prstGeom>
        </p:spPr>
      </p:pic>
      <p:sp>
        <p:nvSpPr>
          <p:cNvPr id="13" name="TextBox 12">
            <a:extLst>
              <a:ext uri="{FF2B5EF4-FFF2-40B4-BE49-F238E27FC236}">
                <a16:creationId xmlns:a16="http://schemas.microsoft.com/office/drawing/2014/main" id="{3A9C66A7-5B23-4B31-88C5-DA9C1C49CF3B}"/>
              </a:ext>
            </a:extLst>
          </p:cNvPr>
          <p:cNvSpPr txBox="1"/>
          <p:nvPr/>
        </p:nvSpPr>
        <p:spPr>
          <a:xfrm>
            <a:off x="2981278" y="796740"/>
            <a:ext cx="5080237" cy="184666"/>
          </a:xfrm>
          <a:prstGeom prst="rect">
            <a:avLst/>
          </a:prstGeom>
          <a:noFill/>
        </p:spPr>
        <p:txBody>
          <a:bodyPr wrap="none" rtlCol="0">
            <a:spAutoFit/>
          </a:bodyPr>
          <a:lstStyle/>
          <a:p>
            <a:r>
              <a:rPr lang="en-AU" sz="600">
                <a:solidFill>
                  <a:schemeClr val="bg1">
                    <a:lumMod val="65000"/>
                  </a:schemeClr>
                </a:solidFill>
              </a:rPr>
              <a:t>Updates were made to this indicator in June 2021. This means that data up to December 2020 and data from June 2021 onwards are not directly comparable</a:t>
            </a:r>
          </a:p>
        </p:txBody>
      </p:sp>
    </p:spTree>
    <p:extLst>
      <p:ext uri="{BB962C8B-B14F-4D97-AF65-F5344CB8AC3E}">
        <p14:creationId xmlns:p14="http://schemas.microsoft.com/office/powerpoint/2010/main" val="114828385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2F4DAB6-96A1-4D83-9203-4EA425848394}"/>
              </a:ext>
            </a:extLst>
          </p:cNvPr>
          <p:cNvSpPr txBox="1"/>
          <p:nvPr/>
        </p:nvSpPr>
        <p:spPr>
          <a:xfrm>
            <a:off x="418993" y="3979125"/>
            <a:ext cx="2036613" cy="1457901"/>
          </a:xfrm>
          <a:prstGeom prst="rect">
            <a:avLst/>
          </a:prstGeom>
          <a:noFill/>
          <a:effectLst>
            <a:softEdge rad="0"/>
          </a:effectLst>
        </p:spPr>
        <p:txBody>
          <a:bodyPr wrap="square" rtlCol="0">
            <a:noAutofit/>
          </a:bodyPr>
          <a:lstStyle/>
          <a:p>
            <a:r>
              <a:rPr lang="en-AU" sz="1800" b="1">
                <a:solidFill>
                  <a:srgbClr val="7B7A78"/>
                </a:solidFill>
              </a:rPr>
              <a:t>PI12- </a:t>
            </a:r>
            <a:r>
              <a:rPr lang="en-AU" sz="1400" b="1">
                <a:solidFill>
                  <a:srgbClr val="7B7A78"/>
                </a:solidFill>
              </a:rPr>
              <a:t>previous data</a:t>
            </a:r>
          </a:p>
          <a:p>
            <a:endParaRPr lang="en-AU" sz="1350">
              <a:solidFill>
                <a:srgbClr val="7B7A78"/>
              </a:solidFill>
            </a:endParaRPr>
          </a:p>
          <a:p>
            <a:r>
              <a:rPr lang="en-AU" sz="1200">
                <a:solidFill>
                  <a:srgbClr val="7B7A78"/>
                </a:solidFill>
              </a:rPr>
              <a:t>Proportion of regular clients </a:t>
            </a:r>
            <a:br>
              <a:rPr lang="en-AU" sz="1200">
                <a:solidFill>
                  <a:srgbClr val="7B7A78"/>
                </a:solidFill>
              </a:rPr>
            </a:br>
            <a:r>
              <a:rPr lang="en-AU" sz="1200">
                <a:solidFill>
                  <a:srgbClr val="7B7A78"/>
                </a:solidFill>
              </a:rPr>
              <a:t>who are classified as </a:t>
            </a:r>
          </a:p>
          <a:p>
            <a:r>
              <a:rPr lang="en-AU" sz="1200">
                <a:solidFill>
                  <a:srgbClr val="7B7A78"/>
                </a:solidFill>
              </a:rPr>
              <a:t>overweight or obese</a:t>
            </a:r>
          </a:p>
          <a:p>
            <a:br>
              <a:rPr lang="en-AU" sz="675" b="1">
                <a:solidFill>
                  <a:srgbClr val="7B7A78"/>
                </a:solidFill>
                <a:latin typeface="Calibri" panose="020F0502020204030204" pitchFamily="34" charset="0"/>
                <a:cs typeface="Calibri" panose="020F0502020204030204" pitchFamily="34" charset="0"/>
              </a:rPr>
            </a:br>
            <a:br>
              <a:rPr lang="en-AU" sz="675" b="1" i="1">
                <a:solidFill>
                  <a:srgbClr val="7B7A78"/>
                </a:solidFill>
                <a:latin typeface="Calibri" panose="020F0502020204030204" pitchFamily="34" charset="0"/>
                <a:cs typeface="Calibri" panose="020F0502020204030204" pitchFamily="34" charset="0"/>
              </a:rPr>
            </a:br>
            <a:endParaRPr lang="en-AU" sz="600" i="1">
              <a:solidFill>
                <a:srgbClr val="7B7A78"/>
              </a:solidFill>
              <a:latin typeface="Calibri" panose="020F0502020204030204" pitchFamily="34" charset="0"/>
              <a:cs typeface="Calibri" panose="020F0502020204030204" pitchFamily="34" charset="0"/>
            </a:endParaRPr>
          </a:p>
          <a:p>
            <a:endParaRPr lang="en-AU" sz="900">
              <a:solidFill>
                <a:srgbClr val="7B7A78"/>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B0310ACC-BF45-4567-8143-853831888F70}"/>
              </a:ext>
            </a:extLst>
          </p:cNvPr>
          <p:cNvSpPr txBox="1"/>
          <p:nvPr/>
        </p:nvSpPr>
        <p:spPr>
          <a:xfrm>
            <a:off x="393182" y="1087534"/>
            <a:ext cx="2088233" cy="1242324"/>
          </a:xfrm>
          <a:prstGeom prst="rect">
            <a:avLst/>
          </a:prstGeom>
          <a:noFill/>
        </p:spPr>
        <p:txBody>
          <a:bodyPr wrap="square" rtlCol="0">
            <a:noAutofit/>
          </a:bodyPr>
          <a:lstStyle>
            <a:defPPr>
              <a:defRPr lang="ko-KR"/>
            </a:defPPr>
            <a:lvl1pPr>
              <a:defRPr sz="1200">
                <a:latin typeface="Calibri" panose="020F0502020204030204" pitchFamily="34" charset="0"/>
                <a:cs typeface="Calibri" panose="020F0502020204030204" pitchFamily="34" charset="0"/>
              </a:defRPr>
            </a:lvl1pPr>
          </a:lstStyle>
          <a:p>
            <a:r>
              <a:rPr lang="en-AU" sz="1800" b="1">
                <a:solidFill>
                  <a:srgbClr val="7B7A78"/>
                </a:solidFill>
              </a:rPr>
              <a:t>PI12- </a:t>
            </a:r>
            <a:r>
              <a:rPr lang="en-AU" sz="1400" b="1">
                <a:solidFill>
                  <a:srgbClr val="7B7A78"/>
                </a:solidFill>
              </a:rPr>
              <a:t>latest data</a:t>
            </a:r>
          </a:p>
          <a:p>
            <a:endParaRPr lang="en-AU" sz="1350">
              <a:solidFill>
                <a:srgbClr val="7B7A78"/>
              </a:solidFill>
            </a:endParaRPr>
          </a:p>
          <a:p>
            <a:r>
              <a:rPr lang="en-AU">
                <a:solidFill>
                  <a:srgbClr val="7B7A78"/>
                </a:solidFill>
              </a:rPr>
              <a:t>Proportion of regular clients </a:t>
            </a:r>
            <a:br>
              <a:rPr lang="en-AU">
                <a:solidFill>
                  <a:srgbClr val="7B7A78"/>
                </a:solidFill>
              </a:rPr>
            </a:br>
            <a:r>
              <a:rPr lang="en-AU">
                <a:solidFill>
                  <a:srgbClr val="7B7A78"/>
                </a:solidFill>
              </a:rPr>
              <a:t>who have a Body Mass Index (BMI) within specified categories</a:t>
            </a:r>
          </a:p>
          <a:p>
            <a:endParaRPr lang="en-AU" sz="900">
              <a:solidFill>
                <a:srgbClr val="7B7A78"/>
              </a:solidFill>
            </a:endParaRPr>
          </a:p>
          <a:p>
            <a:endParaRPr lang="en-AU" sz="900">
              <a:solidFill>
                <a:srgbClr val="7B7A78"/>
              </a:solidFill>
            </a:endParaRPr>
          </a:p>
        </p:txBody>
      </p:sp>
      <p:sp>
        <p:nvSpPr>
          <p:cNvPr id="7" name="Title 3">
            <a:extLst>
              <a:ext uri="{FF2B5EF4-FFF2-40B4-BE49-F238E27FC236}">
                <a16:creationId xmlns:a16="http://schemas.microsoft.com/office/drawing/2014/main" id="{B6229D5D-C8CE-4C89-9DD2-B599A0526859}"/>
              </a:ext>
            </a:extLst>
          </p:cNvPr>
          <p:cNvSpPr>
            <a:spLocks noGrp="1"/>
          </p:cNvSpPr>
          <p:nvPr>
            <p:ph type="title"/>
          </p:nvPr>
        </p:nvSpPr>
        <p:spPr>
          <a:xfrm>
            <a:off x="360000" y="16778"/>
            <a:ext cx="8424000" cy="819934"/>
          </a:xfrm>
          <a:prstGeom prst="rect">
            <a:avLst/>
          </a:prstGeom>
        </p:spPr>
        <p:txBody>
          <a:bodyPr vert="horz" lIns="0" tIns="0" rIns="0" bIns="0" rtlCol="0" anchor="ctr">
            <a:normAutofit/>
          </a:bodyPr>
          <a:lstStyle/>
          <a:p>
            <a:r>
              <a:rPr lang="en-US" altLang="ko-KR" sz="2100"/>
              <a:t>Preventative Health Summary</a:t>
            </a:r>
            <a:br>
              <a:rPr lang="en-US" altLang="ko-KR" sz="2100"/>
            </a:br>
            <a:r>
              <a:rPr lang="en-US" altLang="ko-KR" sz="1050" b="1">
                <a:latin typeface="Calibri" panose="020F0502020204030204" pitchFamily="34" charset="0"/>
                <a:cs typeface="Calibri" panose="020F0502020204030204" pitchFamily="34" charset="0"/>
              </a:rPr>
              <a:t>Outcome</a:t>
            </a:r>
            <a:endParaRPr lang="ko-KR" altLang="en-US" sz="1050" b="1">
              <a:latin typeface="Calibri" panose="020F0502020204030204" pitchFamily="34" charset="0"/>
              <a:cs typeface="Calibri" panose="020F0502020204030204" pitchFamily="34" charset="0"/>
            </a:endParaRPr>
          </a:p>
        </p:txBody>
      </p:sp>
      <p:pic>
        <p:nvPicPr>
          <p:cNvPr id="3" name="Picture 2" descr="&lt;2e4b993c-93da-49fa-bb96-95fb4d3ab24e&gt;">
            <a:extLst>
              <a:ext uri="{FF2B5EF4-FFF2-40B4-BE49-F238E27FC236}">
                <a16:creationId xmlns:a16="http://schemas.microsoft.com/office/drawing/2014/main" id="{4C3A4297-1BA1-4EB6-AA03-85F02ABA2355}"/>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43808" y="961416"/>
            <a:ext cx="5324475" cy="2614612"/>
          </a:xfrm>
          <a:prstGeom prst="rect">
            <a:avLst/>
          </a:prstGeom>
        </p:spPr>
      </p:pic>
      <p:pic>
        <p:nvPicPr>
          <p:cNvPr id="10" name="Picture 9" descr="&lt;9b4de72e-63a5-4452-a553-481aa1abe89d&gt;">
            <a:extLst>
              <a:ext uri="{FF2B5EF4-FFF2-40B4-BE49-F238E27FC236}">
                <a16:creationId xmlns:a16="http://schemas.microsoft.com/office/drawing/2014/main" id="{5B789E54-B9EF-4D62-8D03-635A1F4129E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43808" y="3766262"/>
            <a:ext cx="5324475" cy="2614612"/>
          </a:xfrm>
          <a:prstGeom prst="rect">
            <a:avLst/>
          </a:prstGeom>
        </p:spPr>
      </p:pic>
      <p:sp>
        <p:nvSpPr>
          <p:cNvPr id="12" name="TextBox 11">
            <a:extLst>
              <a:ext uri="{FF2B5EF4-FFF2-40B4-BE49-F238E27FC236}">
                <a16:creationId xmlns:a16="http://schemas.microsoft.com/office/drawing/2014/main" id="{E09DCBBA-8D87-4D36-A520-5418BD2615C3}"/>
              </a:ext>
            </a:extLst>
          </p:cNvPr>
          <p:cNvSpPr txBox="1"/>
          <p:nvPr/>
        </p:nvSpPr>
        <p:spPr>
          <a:xfrm>
            <a:off x="2981278" y="796740"/>
            <a:ext cx="5234125" cy="184666"/>
          </a:xfrm>
          <a:prstGeom prst="rect">
            <a:avLst/>
          </a:prstGeom>
          <a:noFill/>
        </p:spPr>
        <p:txBody>
          <a:bodyPr wrap="none" rtlCol="0">
            <a:spAutoFit/>
          </a:bodyPr>
          <a:lstStyle/>
          <a:p>
            <a:r>
              <a:rPr lang="en-AU" sz="600">
                <a:solidFill>
                  <a:schemeClr val="bg1">
                    <a:lumMod val="65000"/>
                  </a:schemeClr>
                </a:solidFill>
              </a:rPr>
              <a:t>Updates were made to this indicator in December 2021. This means that data up to June 2021 and data from December 2021 onwards are not directly comparable</a:t>
            </a:r>
          </a:p>
        </p:txBody>
      </p:sp>
    </p:spTree>
    <p:extLst>
      <p:ext uri="{BB962C8B-B14F-4D97-AF65-F5344CB8AC3E}">
        <p14:creationId xmlns:p14="http://schemas.microsoft.com/office/powerpoint/2010/main" val="8686095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r>
              <a:rPr lang="en-US" altLang="ko-KR" sz="2100"/>
              <a:t>Preventative Health Summary</a:t>
            </a:r>
            <a:br>
              <a:rPr lang="en-US" altLang="ko-KR" sz="2100"/>
            </a:br>
            <a:r>
              <a:rPr lang="en-US" altLang="ko-KR" sz="1050" b="1">
                <a:latin typeface="Calibri" panose="020F0502020204030204" pitchFamily="34" charset="0"/>
                <a:cs typeface="Calibri" panose="020F0502020204030204" pitchFamily="34" charset="0"/>
              </a:rPr>
              <a:t>Outcome</a:t>
            </a:r>
            <a:endParaRPr lang="ko-KR" altLang="en-US" sz="1050" b="1">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3DCE4709-C444-4BBF-8FFB-537CC7377745}"/>
              </a:ext>
            </a:extLst>
          </p:cNvPr>
          <p:cNvSpPr txBox="1"/>
          <p:nvPr/>
        </p:nvSpPr>
        <p:spPr>
          <a:xfrm>
            <a:off x="360000" y="1099873"/>
            <a:ext cx="1992367"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PI17</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who had an AUDIT-C with result within specified levels</a:t>
            </a:r>
            <a:endParaRPr lang="en-AU" sz="1200" b="1">
              <a:solidFill>
                <a:srgbClr val="7B7A78"/>
              </a:solidFill>
              <a:latin typeface="Calibri" panose="020F0502020204030204" pitchFamily="34" charset="0"/>
              <a:cs typeface="Calibri" panose="020F0502020204030204" pitchFamily="34" charset="0"/>
            </a:endParaRPr>
          </a:p>
          <a:p>
            <a:br>
              <a:rPr lang="en-AU" sz="675" b="1">
                <a:solidFill>
                  <a:srgbClr val="7B7A78"/>
                </a:solidFill>
                <a:latin typeface="Calibri" panose="020F0502020204030204" pitchFamily="34" charset="0"/>
                <a:cs typeface="Calibri" panose="020F0502020204030204" pitchFamily="34" charset="0"/>
              </a:rPr>
            </a:br>
            <a:endParaRPr lang="en-AU" sz="675" b="1"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900">
              <a:solidFill>
                <a:srgbClr val="7B7A78"/>
              </a:solidFill>
              <a:latin typeface="Calibri" panose="020F0502020204030204" pitchFamily="34" charset="0"/>
              <a:cs typeface="Calibri" panose="020F0502020204030204" pitchFamily="34" charset="0"/>
            </a:endParaRPr>
          </a:p>
        </p:txBody>
      </p:sp>
      <p:pic>
        <p:nvPicPr>
          <p:cNvPr id="3" name="Picture 2" descr="&lt;jBnZaGs&gt;">
            <a:extLst>
              <a:ext uri="{FF2B5EF4-FFF2-40B4-BE49-F238E27FC236}">
                <a16:creationId xmlns:a16="http://schemas.microsoft.com/office/drawing/2014/main" id="{4B1F1C00-42CE-486F-A9A5-8DB82291D9D5}"/>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43808" y="974035"/>
            <a:ext cx="5324475" cy="2533650"/>
          </a:xfrm>
          <a:prstGeom prst="rect">
            <a:avLst/>
          </a:prstGeom>
        </p:spPr>
      </p:pic>
      <p:sp>
        <p:nvSpPr>
          <p:cNvPr id="10" name="TextBox 9">
            <a:extLst>
              <a:ext uri="{FF2B5EF4-FFF2-40B4-BE49-F238E27FC236}">
                <a16:creationId xmlns:a16="http://schemas.microsoft.com/office/drawing/2014/main" id="{A61C271B-17DD-40BB-B3A7-15C1754F9AA5}"/>
              </a:ext>
            </a:extLst>
          </p:cNvPr>
          <p:cNvSpPr txBox="1"/>
          <p:nvPr/>
        </p:nvSpPr>
        <p:spPr>
          <a:xfrm>
            <a:off x="418993" y="3977668"/>
            <a:ext cx="1977620"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PI21</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aged 35- 74 years who have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had an absolute cardiovascular disease (CVD) risk assessment with results within specified levels</a:t>
            </a:r>
            <a:endParaRPr lang="en-AU" sz="1200" b="1">
              <a:solidFill>
                <a:srgbClr val="7B7A78"/>
              </a:solidFill>
              <a:latin typeface="Calibri" panose="020F0502020204030204" pitchFamily="34" charset="0"/>
              <a:cs typeface="Calibri" panose="020F0502020204030204" pitchFamily="34" charset="0"/>
            </a:endParaRPr>
          </a:p>
          <a:p>
            <a:br>
              <a:rPr lang="en-AU" sz="900">
                <a:solidFill>
                  <a:srgbClr val="7B7A78"/>
                </a:solidFill>
              </a:rPr>
            </a:br>
            <a:endParaRPr lang="en-AU" sz="900">
              <a:solidFill>
                <a:srgbClr val="7B7A78"/>
              </a:solidFill>
              <a:latin typeface="Calibri" panose="020F0502020204030204" pitchFamily="34" charset="0"/>
              <a:cs typeface="Calibri" panose="020F0502020204030204" pitchFamily="34" charset="0"/>
            </a:endParaRPr>
          </a:p>
        </p:txBody>
      </p:sp>
      <p:pic>
        <p:nvPicPr>
          <p:cNvPr id="11" name="Picture 10" descr="&lt;6594eeb0-27dd-406c-b70e-9c13813d774b&gt;">
            <a:extLst>
              <a:ext uri="{FF2B5EF4-FFF2-40B4-BE49-F238E27FC236}">
                <a16:creationId xmlns:a16="http://schemas.microsoft.com/office/drawing/2014/main" id="{E04CED8B-C4DE-4230-B467-F85C8FCA675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43808" y="3766927"/>
            <a:ext cx="5324475" cy="2614612"/>
          </a:xfrm>
          <a:prstGeom prst="rect">
            <a:avLst/>
          </a:prstGeom>
        </p:spPr>
      </p:pic>
    </p:spTree>
    <p:extLst>
      <p:ext uri="{BB962C8B-B14F-4D97-AF65-F5344CB8AC3E}">
        <p14:creationId xmlns:p14="http://schemas.microsoft.com/office/powerpoint/2010/main" val="301558253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r>
              <a:rPr lang="en-US" altLang="ko-KR" sz="2100"/>
              <a:t>Chronic Disease Management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88554212-0A40-415E-B258-5E1D1136384A}"/>
              </a:ext>
            </a:extLst>
          </p:cNvPr>
          <p:cNvSpPr txBox="1"/>
          <p:nvPr/>
        </p:nvSpPr>
        <p:spPr>
          <a:xfrm>
            <a:off x="455864" y="4010016"/>
            <a:ext cx="1955496"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PI05</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with Type 2 diabetes who have had an HbA1c measurement result recorded</a:t>
            </a:r>
            <a:endParaRPr lang="en-AU" sz="1200" b="1">
              <a:solidFill>
                <a:srgbClr val="7B7A78"/>
              </a:solidFill>
              <a:latin typeface="Calibri" panose="020F0502020204030204" pitchFamily="34" charset="0"/>
              <a:cs typeface="Calibri" panose="020F0502020204030204" pitchFamily="34" charset="0"/>
            </a:endParaRPr>
          </a:p>
          <a:p>
            <a:br>
              <a:rPr lang="en-AU" sz="900">
                <a:solidFill>
                  <a:srgbClr val="7B7A78"/>
                </a:solidFill>
              </a:rPr>
            </a:br>
            <a:endParaRPr lang="en-AU" sz="900">
              <a:solidFill>
                <a:srgbClr val="7B7A78"/>
              </a:solidFill>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pic>
        <p:nvPicPr>
          <p:cNvPr id="3" name="Picture 2" descr="&lt;mUzeCM&gt;">
            <a:extLst>
              <a:ext uri="{FF2B5EF4-FFF2-40B4-BE49-F238E27FC236}">
                <a16:creationId xmlns:a16="http://schemas.microsoft.com/office/drawing/2014/main" id="{94C68561-52E8-47FE-846F-0B6D61C2000B}"/>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43808" y="3806684"/>
            <a:ext cx="5324476" cy="2614612"/>
          </a:xfrm>
          <a:prstGeom prst="rect">
            <a:avLst/>
          </a:prstGeom>
        </p:spPr>
      </p:pic>
      <p:sp>
        <p:nvSpPr>
          <p:cNvPr id="5" name="TextBox 4">
            <a:extLst>
              <a:ext uri="{FF2B5EF4-FFF2-40B4-BE49-F238E27FC236}">
                <a16:creationId xmlns:a16="http://schemas.microsoft.com/office/drawing/2014/main" id="{7C3F7AEE-9F72-4338-8E74-8EEBAA434FB0}"/>
              </a:ext>
            </a:extLst>
          </p:cNvPr>
          <p:cNvSpPr txBox="1"/>
          <p:nvPr/>
        </p:nvSpPr>
        <p:spPr>
          <a:xfrm>
            <a:off x="455863" y="1132562"/>
            <a:ext cx="1881755"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PI07</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with a chronic disease for whom a Chronic Disease Management Plan was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prepared</a:t>
            </a:r>
            <a:endParaRPr lang="en-AU" sz="1200" b="1">
              <a:solidFill>
                <a:srgbClr val="7B7A78"/>
              </a:solidFill>
              <a:latin typeface="Calibri" panose="020F0502020204030204" pitchFamily="34" charset="0"/>
              <a:cs typeface="Calibri" panose="020F0502020204030204" pitchFamily="34" charset="0"/>
            </a:endParaRPr>
          </a:p>
          <a:p>
            <a:endParaRPr lang="en-AU" sz="900">
              <a:solidFill>
                <a:srgbClr val="7B7A78"/>
              </a:solidFill>
            </a:endParaRPr>
          </a:p>
          <a:p>
            <a:r>
              <a:rPr lang="en-AU" sz="900" b="1">
                <a:solidFill>
                  <a:srgbClr val="7B7A78"/>
                </a:solidFill>
                <a:latin typeface="Calibri" panose="020F0502020204030204" pitchFamily="34" charset="0"/>
                <a:cs typeface="Calibri" panose="020F0502020204030204" pitchFamily="34" charset="0"/>
              </a:rPr>
              <a:t>Focus: Type 2 diabetes</a:t>
            </a:r>
          </a:p>
          <a:p>
            <a:endParaRPr lang="en-AU" sz="750" b="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750" b="1">
              <a:solidFill>
                <a:srgbClr val="7B7A78"/>
              </a:solidFill>
              <a:latin typeface="Calibri" panose="020F0502020204030204" pitchFamily="34" charset="0"/>
              <a:cs typeface="Calibri" panose="020F0502020204030204" pitchFamily="34" charset="0"/>
            </a:endParaRPr>
          </a:p>
        </p:txBody>
      </p:sp>
      <p:pic>
        <p:nvPicPr>
          <p:cNvPr id="6" name="Picture 5" descr="&lt;151a8481-6a9b-436a-8a2a-0b795d23c6a9&gt;">
            <a:extLst>
              <a:ext uri="{FF2B5EF4-FFF2-40B4-BE49-F238E27FC236}">
                <a16:creationId xmlns:a16="http://schemas.microsoft.com/office/drawing/2014/main" id="{44CA2AF8-69C1-4BF6-9E27-94B429DF8B01}"/>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43808" y="954162"/>
            <a:ext cx="5324475" cy="2614612"/>
          </a:xfrm>
          <a:prstGeom prst="rect">
            <a:avLst/>
          </a:prstGeom>
        </p:spPr>
      </p:pic>
    </p:spTree>
    <p:extLst>
      <p:ext uri="{BB962C8B-B14F-4D97-AF65-F5344CB8AC3E}">
        <p14:creationId xmlns:p14="http://schemas.microsoft.com/office/powerpoint/2010/main" val="61938331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r>
              <a:rPr lang="en-US" altLang="ko-KR" sz="2100"/>
              <a:t>Chronic Disease Management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F188944B-4F5D-4C11-99DD-73F44ACF35D7}"/>
              </a:ext>
            </a:extLst>
          </p:cNvPr>
          <p:cNvSpPr txBox="1"/>
          <p:nvPr/>
        </p:nvSpPr>
        <p:spPr>
          <a:xfrm>
            <a:off x="463237" y="1067491"/>
            <a:ext cx="1940749"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PI18</a:t>
            </a:r>
            <a:r>
              <a:rPr lang="en-AU" sz="1400" b="1">
                <a:solidFill>
                  <a:srgbClr val="7B7A78"/>
                </a:solidFill>
                <a:latin typeface="Calibri" panose="020F0502020204030204" pitchFamily="34" charset="0"/>
                <a:cs typeface="Calibri" panose="020F0502020204030204" pitchFamily="34" charset="0"/>
              </a:rPr>
              <a:t>- latest data</a:t>
            </a:r>
            <a:endParaRPr lang="en-AU" b="1">
              <a:solidFill>
                <a:srgbClr val="7B7A78"/>
              </a:solidFill>
              <a:latin typeface="Calibri" panose="020F0502020204030204" pitchFamily="34" charset="0"/>
              <a:cs typeface="Calibri" panose="020F0502020204030204" pitchFamily="34" charset="0"/>
            </a:endParaRP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with a selected chronic disease who have had a kidney function test</a:t>
            </a:r>
            <a:endParaRPr lang="en-AU" sz="1200" b="1">
              <a:solidFill>
                <a:srgbClr val="7B7A78"/>
              </a:solidFill>
              <a:latin typeface="Calibri" panose="020F0502020204030204" pitchFamily="34" charset="0"/>
              <a:cs typeface="Calibri" panose="020F0502020204030204" pitchFamily="34" charset="0"/>
            </a:endParaRPr>
          </a:p>
          <a:p>
            <a:br>
              <a:rPr lang="en-AU" sz="900">
                <a:solidFill>
                  <a:srgbClr val="7B7A78"/>
                </a:solidFill>
              </a:rPr>
            </a:br>
            <a:r>
              <a:rPr lang="en-AU" sz="900" b="1">
                <a:solidFill>
                  <a:srgbClr val="7B7A78"/>
                </a:solidFill>
                <a:latin typeface="Calibri" panose="020F0502020204030204" pitchFamily="34" charset="0"/>
                <a:cs typeface="Calibri" panose="020F0502020204030204" pitchFamily="34" charset="0"/>
              </a:rPr>
              <a:t>Focus: Type 2 diabetes</a:t>
            </a:r>
          </a:p>
          <a:p>
            <a:endParaRPr lang="en-AU" sz="900">
              <a:solidFill>
                <a:srgbClr val="7B7A78"/>
              </a:solidFill>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D3AD1CF2-0FB6-46A1-BE51-F64FDAB5FCEA}"/>
              </a:ext>
            </a:extLst>
          </p:cNvPr>
          <p:cNvSpPr txBox="1"/>
          <p:nvPr/>
        </p:nvSpPr>
        <p:spPr>
          <a:xfrm>
            <a:off x="463237" y="4054135"/>
            <a:ext cx="1940748"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PI18</a:t>
            </a:r>
            <a:r>
              <a:rPr lang="en-AU" sz="1400" b="1">
                <a:solidFill>
                  <a:srgbClr val="7B7A78"/>
                </a:solidFill>
                <a:latin typeface="Calibri" panose="020F0502020204030204" pitchFamily="34" charset="0"/>
                <a:cs typeface="Calibri" panose="020F0502020204030204" pitchFamily="34" charset="0"/>
              </a:rPr>
              <a:t>- previous data</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with a selected chronic disease who have had a kidney function test</a:t>
            </a:r>
            <a:endParaRPr lang="en-AU" sz="1200" b="1">
              <a:solidFill>
                <a:srgbClr val="7B7A78"/>
              </a:solidFill>
              <a:latin typeface="Calibri" panose="020F0502020204030204" pitchFamily="34" charset="0"/>
              <a:cs typeface="Calibri" panose="020F0502020204030204" pitchFamily="34" charset="0"/>
            </a:endParaRPr>
          </a:p>
          <a:p>
            <a:br>
              <a:rPr lang="en-AU" sz="900">
                <a:solidFill>
                  <a:srgbClr val="7B7A78"/>
                </a:solidFill>
              </a:rPr>
            </a:br>
            <a:r>
              <a:rPr lang="en-AU" sz="900" b="1">
                <a:solidFill>
                  <a:srgbClr val="7B7A78"/>
                </a:solidFill>
                <a:latin typeface="Calibri" panose="020F0502020204030204" pitchFamily="34" charset="0"/>
                <a:cs typeface="Calibri" panose="020F0502020204030204" pitchFamily="34" charset="0"/>
              </a:rPr>
              <a:t>Focus: Type 2 diabetes</a:t>
            </a:r>
          </a:p>
          <a:p>
            <a:endParaRPr lang="en-AU" sz="900">
              <a:solidFill>
                <a:srgbClr val="7B7A78"/>
              </a:solidFill>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pic>
        <p:nvPicPr>
          <p:cNvPr id="3" name="Picture 2" descr="&lt;ad9eab28-83ca-46be-b3ba-8ecdba07628d&gt;">
            <a:extLst>
              <a:ext uri="{FF2B5EF4-FFF2-40B4-BE49-F238E27FC236}">
                <a16:creationId xmlns:a16="http://schemas.microsoft.com/office/drawing/2014/main" id="{996F0E0C-1116-4FDA-8D21-AC3275267DDE}"/>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43808" y="987100"/>
            <a:ext cx="5324475" cy="2614612"/>
          </a:xfrm>
          <a:prstGeom prst="rect">
            <a:avLst/>
          </a:prstGeom>
        </p:spPr>
      </p:pic>
      <p:pic>
        <p:nvPicPr>
          <p:cNvPr id="10" name="Picture 9" descr="&lt;HDxzwAY&gt;">
            <a:extLst>
              <a:ext uri="{FF2B5EF4-FFF2-40B4-BE49-F238E27FC236}">
                <a16:creationId xmlns:a16="http://schemas.microsoft.com/office/drawing/2014/main" id="{C8635058-165A-4C2B-896D-73CE47400A08}"/>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43808" y="3776870"/>
            <a:ext cx="5324475" cy="2614612"/>
          </a:xfrm>
          <a:prstGeom prst="rect">
            <a:avLst/>
          </a:prstGeom>
        </p:spPr>
      </p:pic>
      <p:sp>
        <p:nvSpPr>
          <p:cNvPr id="12" name="TextBox 11">
            <a:extLst>
              <a:ext uri="{FF2B5EF4-FFF2-40B4-BE49-F238E27FC236}">
                <a16:creationId xmlns:a16="http://schemas.microsoft.com/office/drawing/2014/main" id="{715A42AA-BB2F-49FC-AC74-0DF6CA15F27D}"/>
              </a:ext>
            </a:extLst>
          </p:cNvPr>
          <p:cNvSpPr txBox="1"/>
          <p:nvPr/>
        </p:nvSpPr>
        <p:spPr>
          <a:xfrm>
            <a:off x="2981278" y="796740"/>
            <a:ext cx="5080237" cy="184666"/>
          </a:xfrm>
          <a:prstGeom prst="rect">
            <a:avLst/>
          </a:prstGeom>
          <a:noFill/>
        </p:spPr>
        <p:txBody>
          <a:bodyPr wrap="none" rtlCol="0">
            <a:spAutoFit/>
          </a:bodyPr>
          <a:lstStyle/>
          <a:p>
            <a:r>
              <a:rPr lang="en-AU" sz="600">
                <a:solidFill>
                  <a:schemeClr val="bg1">
                    <a:lumMod val="65000"/>
                  </a:schemeClr>
                </a:solidFill>
              </a:rPr>
              <a:t>Updates were made to this indicator in June 2022. This means that data up to December 2021 and data from June 2022 onwards are not directly comparable</a:t>
            </a:r>
          </a:p>
        </p:txBody>
      </p:sp>
    </p:spTree>
    <p:extLst>
      <p:ext uri="{BB962C8B-B14F-4D97-AF65-F5344CB8AC3E}">
        <p14:creationId xmlns:p14="http://schemas.microsoft.com/office/powerpoint/2010/main" val="74100594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r>
              <a:rPr lang="en-US" altLang="ko-KR" sz="2100"/>
              <a:t>Chronic Disease Management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F188944B-4F5D-4C11-99DD-73F44ACF35D7}"/>
              </a:ext>
            </a:extLst>
          </p:cNvPr>
          <p:cNvSpPr txBox="1"/>
          <p:nvPr/>
        </p:nvSpPr>
        <p:spPr>
          <a:xfrm>
            <a:off x="463237" y="1067491"/>
            <a:ext cx="1940749"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PI18</a:t>
            </a:r>
            <a:r>
              <a:rPr lang="en-AU" sz="1400" b="1">
                <a:solidFill>
                  <a:srgbClr val="7B7A78"/>
                </a:solidFill>
                <a:latin typeface="Calibri" panose="020F0502020204030204" pitchFamily="34" charset="0"/>
                <a:cs typeface="Calibri" panose="020F0502020204030204" pitchFamily="34" charset="0"/>
              </a:rPr>
              <a:t>- latest data</a:t>
            </a:r>
            <a:endParaRPr lang="en-AU" b="1">
              <a:solidFill>
                <a:srgbClr val="7B7A78"/>
              </a:solidFill>
              <a:latin typeface="Calibri" panose="020F0502020204030204" pitchFamily="34" charset="0"/>
              <a:cs typeface="Calibri" panose="020F0502020204030204" pitchFamily="34" charset="0"/>
            </a:endParaRP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with a selected chronic disease who have had a kidney function test</a:t>
            </a:r>
            <a:endParaRPr lang="en-AU" sz="1200" b="1">
              <a:solidFill>
                <a:srgbClr val="7B7A78"/>
              </a:solidFill>
              <a:latin typeface="Calibri" panose="020F0502020204030204" pitchFamily="34" charset="0"/>
              <a:cs typeface="Calibri" panose="020F0502020204030204" pitchFamily="34" charset="0"/>
            </a:endParaRPr>
          </a:p>
          <a:p>
            <a:br>
              <a:rPr lang="en-AU" sz="900">
                <a:solidFill>
                  <a:srgbClr val="7B7A78"/>
                </a:solidFill>
              </a:rPr>
            </a:br>
            <a:r>
              <a:rPr lang="en-AU" sz="900" b="1">
                <a:solidFill>
                  <a:srgbClr val="7B7A78"/>
                </a:solidFill>
                <a:latin typeface="Calibri" panose="020F0502020204030204" pitchFamily="34" charset="0"/>
                <a:cs typeface="Calibri" panose="020F0502020204030204" pitchFamily="34" charset="0"/>
              </a:rPr>
              <a:t>Focus: CVD</a:t>
            </a:r>
          </a:p>
          <a:p>
            <a:endParaRPr lang="en-AU" sz="900">
              <a:solidFill>
                <a:srgbClr val="7B7A78"/>
              </a:solidFill>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D3AD1CF2-0FB6-46A1-BE51-F64FDAB5FCEA}"/>
              </a:ext>
            </a:extLst>
          </p:cNvPr>
          <p:cNvSpPr txBox="1"/>
          <p:nvPr/>
        </p:nvSpPr>
        <p:spPr>
          <a:xfrm>
            <a:off x="463237" y="4054135"/>
            <a:ext cx="1940748"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PI18</a:t>
            </a:r>
            <a:r>
              <a:rPr lang="en-AU" sz="1400" b="1">
                <a:solidFill>
                  <a:srgbClr val="7B7A78"/>
                </a:solidFill>
                <a:latin typeface="Calibri" panose="020F0502020204030204" pitchFamily="34" charset="0"/>
                <a:cs typeface="Calibri" panose="020F0502020204030204" pitchFamily="34" charset="0"/>
              </a:rPr>
              <a:t>- previous data</a:t>
            </a:r>
            <a:endParaRPr lang="en-AU" b="1">
              <a:solidFill>
                <a:srgbClr val="7B7A78"/>
              </a:solidFill>
              <a:latin typeface="Calibri" panose="020F0502020204030204" pitchFamily="34" charset="0"/>
              <a:cs typeface="Calibri" panose="020F0502020204030204" pitchFamily="34" charset="0"/>
            </a:endParaRP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with a selected chronic disease who have had a kidney function test</a:t>
            </a:r>
            <a:endParaRPr lang="en-AU" sz="1200" b="1">
              <a:solidFill>
                <a:srgbClr val="7B7A78"/>
              </a:solidFill>
              <a:latin typeface="Calibri" panose="020F0502020204030204" pitchFamily="34" charset="0"/>
              <a:cs typeface="Calibri" panose="020F0502020204030204" pitchFamily="34" charset="0"/>
            </a:endParaRPr>
          </a:p>
          <a:p>
            <a:br>
              <a:rPr lang="en-AU" sz="900">
                <a:solidFill>
                  <a:srgbClr val="7B7A78"/>
                </a:solidFill>
              </a:rPr>
            </a:br>
            <a:r>
              <a:rPr lang="en-AU" sz="900" b="1">
                <a:solidFill>
                  <a:srgbClr val="7B7A78"/>
                </a:solidFill>
                <a:latin typeface="Calibri" panose="020F0502020204030204" pitchFamily="34" charset="0"/>
                <a:cs typeface="Calibri" panose="020F0502020204030204" pitchFamily="34" charset="0"/>
              </a:rPr>
              <a:t>Focus: CVD</a:t>
            </a:r>
          </a:p>
          <a:p>
            <a:endParaRPr lang="en-AU" sz="900">
              <a:solidFill>
                <a:srgbClr val="7B7A78"/>
              </a:solidFill>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pic>
        <p:nvPicPr>
          <p:cNvPr id="3" name="Picture 2" descr="&lt;d316d009-8ad7-41ac-8cc8-da529fe0f632&gt;">
            <a:extLst>
              <a:ext uri="{FF2B5EF4-FFF2-40B4-BE49-F238E27FC236}">
                <a16:creationId xmlns:a16="http://schemas.microsoft.com/office/drawing/2014/main" id="{7F6BB791-2C46-4CB4-AF52-E709324F9BF2}"/>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43808" y="971650"/>
            <a:ext cx="5324475" cy="2614612"/>
          </a:xfrm>
          <a:prstGeom prst="rect">
            <a:avLst/>
          </a:prstGeom>
        </p:spPr>
      </p:pic>
      <p:pic>
        <p:nvPicPr>
          <p:cNvPr id="10" name="Picture 9" descr="&lt;msX&gt;">
            <a:extLst>
              <a:ext uri="{FF2B5EF4-FFF2-40B4-BE49-F238E27FC236}">
                <a16:creationId xmlns:a16="http://schemas.microsoft.com/office/drawing/2014/main" id="{FDA84E1C-235C-425E-ABC8-F0CF858A9E3A}"/>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43808" y="3796747"/>
            <a:ext cx="5324475" cy="2614612"/>
          </a:xfrm>
          <a:prstGeom prst="rect">
            <a:avLst/>
          </a:prstGeom>
        </p:spPr>
      </p:pic>
      <p:sp>
        <p:nvSpPr>
          <p:cNvPr id="13" name="TextBox 12">
            <a:extLst>
              <a:ext uri="{FF2B5EF4-FFF2-40B4-BE49-F238E27FC236}">
                <a16:creationId xmlns:a16="http://schemas.microsoft.com/office/drawing/2014/main" id="{78A5A203-3050-480E-8ABE-446F52966625}"/>
              </a:ext>
            </a:extLst>
          </p:cNvPr>
          <p:cNvSpPr txBox="1"/>
          <p:nvPr/>
        </p:nvSpPr>
        <p:spPr>
          <a:xfrm>
            <a:off x="2981278" y="796740"/>
            <a:ext cx="5080237" cy="184666"/>
          </a:xfrm>
          <a:prstGeom prst="rect">
            <a:avLst/>
          </a:prstGeom>
          <a:noFill/>
        </p:spPr>
        <p:txBody>
          <a:bodyPr wrap="none" rtlCol="0">
            <a:spAutoFit/>
          </a:bodyPr>
          <a:lstStyle/>
          <a:p>
            <a:r>
              <a:rPr lang="en-AU" sz="600">
                <a:solidFill>
                  <a:schemeClr val="bg1">
                    <a:lumMod val="65000"/>
                  </a:schemeClr>
                </a:solidFill>
              </a:rPr>
              <a:t>Updates were made to this indicator in June 2022. This means that data up to December 2021 and data from June 2022 onwards are not directly comparable</a:t>
            </a:r>
          </a:p>
        </p:txBody>
      </p:sp>
    </p:spTree>
    <p:extLst>
      <p:ext uri="{BB962C8B-B14F-4D97-AF65-F5344CB8AC3E}">
        <p14:creationId xmlns:p14="http://schemas.microsoft.com/office/powerpoint/2010/main" val="1451427767"/>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r>
              <a:rPr lang="en-US" altLang="ko-KR" sz="2100"/>
              <a:t>Chronic Disease Management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84972C5F-FACF-4608-B34D-F455B4CA2082}"/>
              </a:ext>
            </a:extLst>
          </p:cNvPr>
          <p:cNvSpPr txBox="1"/>
          <p:nvPr/>
        </p:nvSpPr>
        <p:spPr>
          <a:xfrm>
            <a:off x="404788" y="4022386"/>
            <a:ext cx="2028696"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PI23</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with Type 2 diabetes who have had a blood pressure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measurement result recorded</a:t>
            </a:r>
            <a:endParaRPr lang="en-AU" sz="1200" b="1">
              <a:solidFill>
                <a:srgbClr val="7B7A78"/>
              </a:solidFill>
              <a:latin typeface="Calibri" panose="020F0502020204030204" pitchFamily="34" charset="0"/>
              <a:cs typeface="Calibri" panose="020F0502020204030204" pitchFamily="34" charset="0"/>
            </a:endParaRPr>
          </a:p>
          <a:p>
            <a:endParaRPr lang="en-AU" sz="900">
              <a:solidFill>
                <a:srgbClr val="7B7A78"/>
              </a:solidFill>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pic>
        <p:nvPicPr>
          <p:cNvPr id="8" name="Picture 7" descr="&lt;rDev&gt;">
            <a:extLst>
              <a:ext uri="{FF2B5EF4-FFF2-40B4-BE49-F238E27FC236}">
                <a16:creationId xmlns:a16="http://schemas.microsoft.com/office/drawing/2014/main" id="{F90860FF-8057-44C4-BC41-FB187A6D0B17}"/>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43808" y="964096"/>
            <a:ext cx="5324475" cy="2614612"/>
          </a:xfrm>
          <a:prstGeom prst="rect">
            <a:avLst/>
          </a:prstGeom>
        </p:spPr>
      </p:pic>
      <p:sp>
        <p:nvSpPr>
          <p:cNvPr id="9" name="TextBox 8">
            <a:extLst>
              <a:ext uri="{FF2B5EF4-FFF2-40B4-BE49-F238E27FC236}">
                <a16:creationId xmlns:a16="http://schemas.microsoft.com/office/drawing/2014/main" id="{F8DB7BF9-F569-4B44-A42B-50090BDFC5CA}"/>
              </a:ext>
            </a:extLst>
          </p:cNvPr>
          <p:cNvSpPr txBox="1"/>
          <p:nvPr/>
        </p:nvSpPr>
        <p:spPr>
          <a:xfrm>
            <a:off x="463237" y="1067491"/>
            <a:ext cx="1940749"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PI18</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with a selected chronic disease who have had a kidney function test</a:t>
            </a:r>
            <a:endParaRPr lang="en-AU" sz="1200" b="1">
              <a:solidFill>
                <a:srgbClr val="7B7A78"/>
              </a:solidFill>
              <a:latin typeface="Calibri" panose="020F0502020204030204" pitchFamily="34" charset="0"/>
              <a:cs typeface="Calibri" panose="020F0502020204030204" pitchFamily="34" charset="0"/>
            </a:endParaRPr>
          </a:p>
          <a:p>
            <a:br>
              <a:rPr lang="en-AU" sz="900">
                <a:solidFill>
                  <a:srgbClr val="7B7A78"/>
                </a:solidFill>
              </a:rPr>
            </a:br>
            <a:r>
              <a:rPr lang="en-AU" sz="900" b="1">
                <a:solidFill>
                  <a:srgbClr val="7B7A78"/>
                </a:solidFill>
                <a:latin typeface="Calibri" panose="020F0502020204030204" pitchFamily="34" charset="0"/>
                <a:cs typeface="Calibri" panose="020F0502020204030204" pitchFamily="34" charset="0"/>
              </a:rPr>
              <a:t>Focus: Type 2 diabetes and/or CVD</a:t>
            </a:r>
          </a:p>
          <a:p>
            <a:endParaRPr lang="en-AU" sz="900">
              <a:solidFill>
                <a:srgbClr val="7B7A78"/>
              </a:solidFill>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pic>
        <p:nvPicPr>
          <p:cNvPr id="5" name="Picture 4" descr="&lt;0e29b93f-f6c8-4e10-9a19-68b2298b9f48&gt;">
            <a:extLst>
              <a:ext uri="{FF2B5EF4-FFF2-40B4-BE49-F238E27FC236}">
                <a16:creationId xmlns:a16="http://schemas.microsoft.com/office/drawing/2014/main" id="{85AE61BE-E34C-4E1A-8A67-1FD2E7F1B930}"/>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43808" y="3826565"/>
            <a:ext cx="5324476" cy="2614612"/>
          </a:xfrm>
          <a:prstGeom prst="rect">
            <a:avLst/>
          </a:prstGeom>
        </p:spPr>
      </p:pic>
    </p:spTree>
    <p:extLst>
      <p:ext uri="{BB962C8B-B14F-4D97-AF65-F5344CB8AC3E}">
        <p14:creationId xmlns:p14="http://schemas.microsoft.com/office/powerpoint/2010/main" val="2684879484"/>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7BE1370-E197-4338-BBD8-4677ACF1CACF}"/>
              </a:ext>
            </a:extLst>
          </p:cNvPr>
          <p:cNvSpPr txBox="1"/>
          <p:nvPr/>
        </p:nvSpPr>
        <p:spPr>
          <a:xfrm>
            <a:off x="426910" y="1151015"/>
            <a:ext cx="2021322"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PI06</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with Type 2 diabetes whose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HbA1c measurement result was within a specified level</a:t>
            </a:r>
          </a:p>
          <a:p>
            <a:endParaRPr lang="en-AU" sz="900">
              <a:solidFill>
                <a:srgbClr val="7B7A78"/>
              </a:solidFill>
              <a:latin typeface="Calibri" panose="020F0502020204030204" pitchFamily="34" charset="0"/>
              <a:cs typeface="Calibri" panose="020F0502020204030204" pitchFamily="34" charset="0"/>
            </a:endParaRPr>
          </a:p>
          <a:p>
            <a:endParaRPr lang="en-AU" sz="900">
              <a:solidFill>
                <a:srgbClr val="7B7A78"/>
              </a:solidFill>
            </a:endParaRPr>
          </a:p>
          <a:p>
            <a:endParaRPr lang="en-AU" sz="900">
              <a:solidFill>
                <a:srgbClr val="7B7A78"/>
              </a:solidFill>
              <a:latin typeface="Calibri" panose="020F0502020204030204" pitchFamily="34" charset="0"/>
              <a:cs typeface="Calibri" panose="020F0502020204030204" pitchFamily="34" charset="0"/>
            </a:endParaRPr>
          </a:p>
        </p:txBody>
      </p:sp>
      <p:sp>
        <p:nvSpPr>
          <p:cNvPr id="5" name="Title 3">
            <a:extLst>
              <a:ext uri="{FF2B5EF4-FFF2-40B4-BE49-F238E27FC236}">
                <a16:creationId xmlns:a16="http://schemas.microsoft.com/office/drawing/2014/main" id="{47215E53-3E42-47AE-8B7C-47569E93A8DD}"/>
              </a:ext>
            </a:extLst>
          </p:cNvPr>
          <p:cNvSpPr>
            <a:spLocks noGrp="1"/>
          </p:cNvSpPr>
          <p:nvPr>
            <p:ph type="title"/>
          </p:nvPr>
        </p:nvSpPr>
        <p:spPr>
          <a:xfrm>
            <a:off x="360000" y="16778"/>
            <a:ext cx="8424000" cy="819934"/>
          </a:xfrm>
          <a:prstGeom prst="rect">
            <a:avLst/>
          </a:prstGeom>
        </p:spPr>
        <p:txBody>
          <a:bodyPr vert="horz" lIns="0" tIns="0" rIns="0" bIns="0" rtlCol="0" anchor="ctr">
            <a:normAutofit/>
          </a:bodyPr>
          <a:lstStyle/>
          <a:p>
            <a:r>
              <a:rPr lang="en-US" altLang="ko-KR" sz="2100"/>
              <a:t>Chronic Disease Management Summary</a:t>
            </a:r>
            <a:br>
              <a:rPr lang="en-US" altLang="ko-KR" sz="2100"/>
            </a:br>
            <a:r>
              <a:rPr lang="en-US" altLang="ko-KR" sz="1050" b="1">
                <a:latin typeface="Calibri" panose="020F0502020204030204" pitchFamily="34" charset="0"/>
                <a:cs typeface="Calibri" panose="020F0502020204030204" pitchFamily="34" charset="0"/>
              </a:rPr>
              <a:t>Outcome	</a:t>
            </a:r>
            <a:endParaRPr lang="ko-KR" altLang="en-US" sz="1050" b="1">
              <a:latin typeface="Calibri" panose="020F0502020204030204" pitchFamily="34" charset="0"/>
              <a:cs typeface="Calibri" panose="020F0502020204030204" pitchFamily="34" charset="0"/>
            </a:endParaRPr>
          </a:p>
        </p:txBody>
      </p:sp>
      <p:pic>
        <p:nvPicPr>
          <p:cNvPr id="3" name="Picture 2" descr="&lt;04f313a3-17df-4785-b104-0698e29ad98f&gt;">
            <a:extLst>
              <a:ext uri="{FF2B5EF4-FFF2-40B4-BE49-F238E27FC236}">
                <a16:creationId xmlns:a16="http://schemas.microsoft.com/office/drawing/2014/main" id="{C2633F62-E094-491D-B0CD-98E4EA825996}"/>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43808" y="934280"/>
            <a:ext cx="5324475" cy="2614612"/>
          </a:xfrm>
          <a:prstGeom prst="rect">
            <a:avLst/>
          </a:prstGeom>
        </p:spPr>
      </p:pic>
    </p:spTree>
    <p:extLst>
      <p:ext uri="{BB962C8B-B14F-4D97-AF65-F5344CB8AC3E}">
        <p14:creationId xmlns:p14="http://schemas.microsoft.com/office/powerpoint/2010/main" val="173243193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r>
              <a:rPr lang="en-US" altLang="ko-KR" sz="2100"/>
              <a:t>Chronic Disease Management Summary</a:t>
            </a:r>
            <a:br>
              <a:rPr lang="en-US" altLang="ko-KR" sz="2100"/>
            </a:br>
            <a:r>
              <a:rPr lang="en-US" altLang="ko-KR" sz="1050" b="1">
                <a:latin typeface="Calibri" panose="020F0502020204030204" pitchFamily="34" charset="0"/>
                <a:cs typeface="Calibri" panose="020F0502020204030204" pitchFamily="34" charset="0"/>
              </a:rPr>
              <a:t>Outcome</a:t>
            </a:r>
            <a:endParaRPr lang="ko-KR" altLang="en-US" sz="1050" b="1">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034E5BE4-D50D-4203-A9CD-FCC3AC789EF0}"/>
              </a:ext>
            </a:extLst>
          </p:cNvPr>
          <p:cNvSpPr txBox="1"/>
          <p:nvPr/>
        </p:nvSpPr>
        <p:spPr>
          <a:xfrm>
            <a:off x="382124" y="1100190"/>
            <a:ext cx="2029238" cy="1623275"/>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PI24- </a:t>
            </a:r>
            <a:r>
              <a:rPr lang="en-AU" sz="1400" b="1">
                <a:solidFill>
                  <a:srgbClr val="7B7A78"/>
                </a:solidFill>
                <a:latin typeface="Calibri" panose="020F0502020204030204" pitchFamily="34" charset="0"/>
                <a:cs typeface="Calibri" panose="020F0502020204030204" pitchFamily="34" charset="0"/>
              </a:rPr>
              <a:t>latest data</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with Type 2 diabetes whose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blood pressure measurement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result was within specified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categories</a:t>
            </a:r>
          </a:p>
          <a:p>
            <a:endParaRPr lang="en-AU" sz="900">
              <a:solidFill>
                <a:srgbClr val="7B7A78"/>
              </a:solidFill>
              <a:latin typeface="Calibri" panose="020F0502020204030204" pitchFamily="34" charset="0"/>
              <a:cs typeface="Calibri" panose="020F0502020204030204" pitchFamily="34" charset="0"/>
            </a:endParaRPr>
          </a:p>
          <a:p>
            <a:r>
              <a:rPr lang="en-AU" sz="900" b="1">
                <a:solidFill>
                  <a:srgbClr val="7B7A78"/>
                </a:solidFill>
                <a:latin typeface="Calibri" panose="020F0502020204030204" pitchFamily="34" charset="0"/>
                <a:cs typeface="Calibri" panose="020F0502020204030204" pitchFamily="34" charset="0"/>
              </a:rPr>
              <a:t>Focus: &lt;= 140/90 mmHg</a:t>
            </a:r>
          </a:p>
          <a:p>
            <a:endParaRPr lang="en-AU" sz="900">
              <a:solidFill>
                <a:srgbClr val="7B7A78"/>
              </a:solidFill>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86D408F6-962C-4869-8C4C-9CE11CA21F9F}"/>
              </a:ext>
            </a:extLst>
          </p:cNvPr>
          <p:cNvSpPr txBox="1"/>
          <p:nvPr/>
        </p:nvSpPr>
        <p:spPr>
          <a:xfrm>
            <a:off x="359999" y="3992916"/>
            <a:ext cx="2029237" cy="1623275"/>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PI24- </a:t>
            </a:r>
            <a:r>
              <a:rPr lang="en-AU" sz="1400" b="1">
                <a:solidFill>
                  <a:srgbClr val="7B7A78"/>
                </a:solidFill>
                <a:latin typeface="Calibri" panose="020F0502020204030204" pitchFamily="34" charset="0"/>
                <a:cs typeface="Calibri" panose="020F0502020204030204" pitchFamily="34" charset="0"/>
              </a:rPr>
              <a:t>previous data</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with Type 2 diabetes whose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blood pressure measurement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result was within specified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categories</a:t>
            </a:r>
          </a:p>
          <a:p>
            <a:endParaRPr lang="en-AU" sz="900">
              <a:solidFill>
                <a:srgbClr val="7B7A78"/>
              </a:solidFill>
              <a:latin typeface="Calibri" panose="020F0502020204030204" pitchFamily="34" charset="0"/>
              <a:cs typeface="Calibri" panose="020F0502020204030204" pitchFamily="34" charset="0"/>
            </a:endParaRPr>
          </a:p>
          <a:p>
            <a:r>
              <a:rPr lang="en-AU" sz="900" b="1">
                <a:solidFill>
                  <a:srgbClr val="7B7A78"/>
                </a:solidFill>
                <a:latin typeface="Calibri" panose="020F0502020204030204" pitchFamily="34" charset="0"/>
                <a:cs typeface="Calibri" panose="020F0502020204030204" pitchFamily="34" charset="0"/>
              </a:rPr>
              <a:t>Focus: &lt;= 130/80 mmHg</a:t>
            </a:r>
          </a:p>
          <a:p>
            <a:endParaRPr lang="en-AU" sz="900">
              <a:solidFill>
                <a:srgbClr val="7B7A78"/>
              </a:solidFill>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C2F5D957-47B3-4F73-ACFF-45AA3998C36B}"/>
              </a:ext>
            </a:extLst>
          </p:cNvPr>
          <p:cNvSpPr txBox="1"/>
          <p:nvPr/>
        </p:nvSpPr>
        <p:spPr>
          <a:xfrm>
            <a:off x="2981278" y="796740"/>
            <a:ext cx="5080237" cy="184666"/>
          </a:xfrm>
          <a:prstGeom prst="rect">
            <a:avLst/>
          </a:prstGeom>
          <a:noFill/>
        </p:spPr>
        <p:txBody>
          <a:bodyPr wrap="none" rtlCol="0">
            <a:spAutoFit/>
          </a:bodyPr>
          <a:lstStyle/>
          <a:p>
            <a:r>
              <a:rPr lang="en-AU" sz="600">
                <a:solidFill>
                  <a:schemeClr val="bg1">
                    <a:lumMod val="65000"/>
                  </a:schemeClr>
                </a:solidFill>
              </a:rPr>
              <a:t>Updates were made to this indicator in June 2021. This means that data up to December 2020 and data from June 2021 onwards are not directly comparable</a:t>
            </a:r>
          </a:p>
        </p:txBody>
      </p:sp>
      <p:pic>
        <p:nvPicPr>
          <p:cNvPr id="3" name="Picture 2" descr="&lt;d791acbd-1d6a-457f-aac3-445b274e4a43&gt;">
            <a:extLst>
              <a:ext uri="{FF2B5EF4-FFF2-40B4-BE49-F238E27FC236}">
                <a16:creationId xmlns:a16="http://schemas.microsoft.com/office/drawing/2014/main" id="{79169A9D-0F3D-42CA-810D-9BEA70F4BBD8}"/>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43808" y="986107"/>
            <a:ext cx="5324475" cy="2614612"/>
          </a:xfrm>
          <a:prstGeom prst="rect">
            <a:avLst/>
          </a:prstGeom>
        </p:spPr>
      </p:pic>
      <p:pic>
        <p:nvPicPr>
          <p:cNvPr id="9" name="Picture 8" descr="&lt;02ad5bd5-7aca-4593-b06a-a67072696c26&gt;">
            <a:extLst>
              <a:ext uri="{FF2B5EF4-FFF2-40B4-BE49-F238E27FC236}">
                <a16:creationId xmlns:a16="http://schemas.microsoft.com/office/drawing/2014/main" id="{78F4A316-F516-4295-9B4F-255E2ED7B9B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43808" y="3816626"/>
            <a:ext cx="5324475" cy="2614612"/>
          </a:xfrm>
          <a:prstGeom prst="rect">
            <a:avLst/>
          </a:prstGeom>
        </p:spPr>
      </p:pic>
    </p:spTree>
    <p:extLst>
      <p:ext uri="{BB962C8B-B14F-4D97-AF65-F5344CB8AC3E}">
        <p14:creationId xmlns:p14="http://schemas.microsoft.com/office/powerpoint/2010/main" val="493749383"/>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r>
              <a:rPr lang="en-US" altLang="ko-KR" sz="2100"/>
              <a:t>Chronic Disease Management Summary</a:t>
            </a:r>
            <a:br>
              <a:rPr lang="en-US" altLang="ko-KR" sz="2100"/>
            </a:br>
            <a:r>
              <a:rPr lang="en-US" altLang="ko-KR" sz="1050" b="1">
                <a:latin typeface="Calibri" panose="020F0502020204030204" pitchFamily="34" charset="0"/>
                <a:cs typeface="Calibri" panose="020F0502020204030204" pitchFamily="34" charset="0"/>
              </a:rPr>
              <a:t>Outcome</a:t>
            </a:r>
            <a:endParaRPr lang="ko-KR" altLang="en-US" sz="1050" b="1">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7B69FCF4-3D56-442B-ADF0-259BEC4B7617}"/>
              </a:ext>
            </a:extLst>
          </p:cNvPr>
          <p:cNvSpPr txBox="1"/>
          <p:nvPr/>
        </p:nvSpPr>
        <p:spPr>
          <a:xfrm>
            <a:off x="411619" y="1098520"/>
            <a:ext cx="1992367"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PI19</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Indigenous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regular clients with a selected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chronic disease who have had a kidney function test result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within a specified level</a:t>
            </a:r>
          </a:p>
          <a:p>
            <a:endParaRPr lang="en-AU" sz="1200">
              <a:solidFill>
                <a:srgbClr val="7B7A78"/>
              </a:solidFill>
              <a:latin typeface="Calibri" panose="020F0502020204030204" pitchFamily="34" charset="0"/>
              <a:cs typeface="Calibri" panose="020F0502020204030204" pitchFamily="34" charset="0"/>
            </a:endParaRPr>
          </a:p>
          <a:p>
            <a:r>
              <a:rPr lang="en-AU" sz="900" b="1">
                <a:solidFill>
                  <a:srgbClr val="7B7A78"/>
                </a:solidFill>
                <a:latin typeface="Calibri" panose="020F0502020204030204" pitchFamily="34" charset="0"/>
                <a:cs typeface="Calibri" panose="020F0502020204030204" pitchFamily="34" charset="0"/>
              </a:rPr>
              <a:t>Focus: Type 2 diabetes, High Risk</a:t>
            </a:r>
          </a:p>
          <a:p>
            <a:endParaRPr lang="en-AU" sz="1200">
              <a:solidFill>
                <a:srgbClr val="7B7A78"/>
              </a:solidFill>
            </a:endParaRPr>
          </a:p>
          <a:p>
            <a:r>
              <a:rPr lang="en-AU" sz="800" i="1">
                <a:solidFill>
                  <a:srgbClr val="7B7A78"/>
                </a:solidFill>
                <a:latin typeface="Calibri" panose="020F0502020204030204" pitchFamily="34" charset="0"/>
                <a:cs typeface="Calibri" panose="020F0502020204030204" pitchFamily="34" charset="0"/>
              </a:rPr>
              <a:t>A lower result is the preferred outcome</a:t>
            </a:r>
          </a:p>
          <a:p>
            <a:endParaRPr lang="en-AU" sz="900">
              <a:solidFill>
                <a:srgbClr val="7B7A78"/>
              </a:solidFill>
            </a:endParaRPr>
          </a:p>
          <a:p>
            <a:endParaRPr lang="en-AU" sz="600" i="1">
              <a:solidFill>
                <a:srgbClr val="7B7A78"/>
              </a:solidFill>
              <a:latin typeface="Calibri" panose="020F0502020204030204" pitchFamily="34" charset="0"/>
              <a:cs typeface="Calibri" panose="020F0502020204030204" pitchFamily="34" charset="0"/>
            </a:endParaRPr>
          </a:p>
          <a:p>
            <a:endParaRPr lang="en-AU" sz="900">
              <a:solidFill>
                <a:srgbClr val="7B7A78"/>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329E9C65-1A73-4189-A8A9-68887D996D09}"/>
              </a:ext>
            </a:extLst>
          </p:cNvPr>
          <p:cNvSpPr txBox="1"/>
          <p:nvPr/>
        </p:nvSpPr>
        <p:spPr>
          <a:xfrm>
            <a:off x="411618" y="4003292"/>
            <a:ext cx="1992367"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PI19</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Indigenous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regular clients with a selected chronic disease who have had a kidney function test result within a specified level</a:t>
            </a:r>
          </a:p>
          <a:p>
            <a:endParaRPr lang="en-AU" sz="1200">
              <a:solidFill>
                <a:srgbClr val="7B7A78"/>
              </a:solidFill>
              <a:latin typeface="Calibri" panose="020F0502020204030204" pitchFamily="34" charset="0"/>
              <a:cs typeface="Calibri" panose="020F0502020204030204" pitchFamily="34" charset="0"/>
            </a:endParaRPr>
          </a:p>
          <a:p>
            <a:r>
              <a:rPr lang="en-AU" sz="900" b="1">
                <a:solidFill>
                  <a:srgbClr val="7B7A78"/>
                </a:solidFill>
                <a:latin typeface="Calibri" panose="020F0502020204030204" pitchFamily="34" charset="0"/>
                <a:cs typeface="Calibri" panose="020F0502020204030204" pitchFamily="34" charset="0"/>
              </a:rPr>
              <a:t>Focus: CVD, High Risk</a:t>
            </a:r>
          </a:p>
          <a:p>
            <a:endParaRPr lang="en-AU" sz="1400">
              <a:solidFill>
                <a:srgbClr val="7B7A78"/>
              </a:solidFill>
            </a:endParaRPr>
          </a:p>
          <a:p>
            <a:r>
              <a:rPr lang="en-AU" sz="900" i="1">
                <a:solidFill>
                  <a:srgbClr val="7B7A78"/>
                </a:solidFill>
                <a:latin typeface="Calibri" panose="020F0502020204030204" pitchFamily="34" charset="0"/>
                <a:cs typeface="Calibri" panose="020F0502020204030204" pitchFamily="34" charset="0"/>
              </a:rPr>
              <a:t>A lower result is the preferred outcome</a:t>
            </a:r>
            <a:endParaRPr lang="en-AU" sz="900" b="1">
              <a:solidFill>
                <a:srgbClr val="7B7A78"/>
              </a:solidFill>
              <a:latin typeface="Calibri" panose="020F0502020204030204" pitchFamily="34" charset="0"/>
              <a:cs typeface="Calibri" panose="020F0502020204030204" pitchFamily="34" charset="0"/>
            </a:endParaRPr>
          </a:p>
          <a:p>
            <a:endParaRPr lang="en-AU" sz="900">
              <a:solidFill>
                <a:srgbClr val="7B7A78"/>
              </a:solidFill>
            </a:endParaRPr>
          </a:p>
          <a:p>
            <a:endParaRPr lang="en-AU" sz="600" i="1">
              <a:solidFill>
                <a:srgbClr val="7B7A78"/>
              </a:solidFill>
              <a:latin typeface="Calibri" panose="020F0502020204030204" pitchFamily="34" charset="0"/>
              <a:cs typeface="Calibri" panose="020F0502020204030204" pitchFamily="34" charset="0"/>
            </a:endParaRPr>
          </a:p>
          <a:p>
            <a:endParaRPr lang="en-AU" sz="900">
              <a:solidFill>
                <a:srgbClr val="7B7A78"/>
              </a:solidFill>
              <a:latin typeface="Calibri" panose="020F0502020204030204" pitchFamily="34" charset="0"/>
              <a:cs typeface="Calibri" panose="020F0502020204030204" pitchFamily="34" charset="0"/>
            </a:endParaRPr>
          </a:p>
        </p:txBody>
      </p:sp>
      <p:pic>
        <p:nvPicPr>
          <p:cNvPr id="3" name="Picture 2" descr="&lt;SJApGM&gt;">
            <a:extLst>
              <a:ext uri="{FF2B5EF4-FFF2-40B4-BE49-F238E27FC236}">
                <a16:creationId xmlns:a16="http://schemas.microsoft.com/office/drawing/2014/main" id="{77B6A2BD-73B4-4F47-AB7C-3E754C786B8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43808" y="3812791"/>
            <a:ext cx="5324475" cy="2597944"/>
          </a:xfrm>
          <a:prstGeom prst="rect">
            <a:avLst/>
          </a:prstGeom>
        </p:spPr>
      </p:pic>
      <p:pic>
        <p:nvPicPr>
          <p:cNvPr id="7" name="Picture 6" descr="&lt;6e215524-ff62-47cb-b9b8-f74703cef6f6&gt;">
            <a:extLst>
              <a:ext uri="{FF2B5EF4-FFF2-40B4-BE49-F238E27FC236}">
                <a16:creationId xmlns:a16="http://schemas.microsoft.com/office/drawing/2014/main" id="{90AF475E-CAC5-44F9-9154-93996DC804D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43808" y="965200"/>
            <a:ext cx="5324476" cy="2597944"/>
          </a:xfrm>
          <a:prstGeom prst="rect">
            <a:avLst/>
          </a:prstGeom>
        </p:spPr>
      </p:pic>
    </p:spTree>
    <p:extLst>
      <p:ext uri="{BB962C8B-B14F-4D97-AF65-F5344CB8AC3E}">
        <p14:creationId xmlns:p14="http://schemas.microsoft.com/office/powerpoint/2010/main" val="303662011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r>
              <a:rPr lang="en-US" altLang="ko-KR" sz="2100"/>
              <a:t>Chronic Disease Management Summary</a:t>
            </a:r>
            <a:br>
              <a:rPr lang="en-US" altLang="ko-KR" sz="2100"/>
            </a:br>
            <a:r>
              <a:rPr lang="en-US" altLang="ko-KR" sz="1050" b="1">
                <a:latin typeface="Calibri" panose="020F0502020204030204" pitchFamily="34" charset="0"/>
                <a:cs typeface="Calibri" panose="020F0502020204030204" pitchFamily="34" charset="0"/>
              </a:rPr>
              <a:t>Outcome</a:t>
            </a:r>
            <a:endParaRPr lang="ko-KR" altLang="en-US" sz="1050" b="1">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F237608B-422F-41B5-B530-EFFB4D6F8C8A}"/>
              </a:ext>
            </a:extLst>
          </p:cNvPr>
          <p:cNvSpPr txBox="1"/>
          <p:nvPr/>
        </p:nvSpPr>
        <p:spPr>
          <a:xfrm>
            <a:off x="377061" y="1103769"/>
            <a:ext cx="2049049"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PI19</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Indigenous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regular clients with a selected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chronic disease who have had a kidney function test result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within a specified level</a:t>
            </a:r>
          </a:p>
          <a:p>
            <a:endParaRPr lang="en-AU" sz="1200">
              <a:solidFill>
                <a:srgbClr val="7B7A78"/>
              </a:solidFill>
              <a:latin typeface="Calibri" panose="020F0502020204030204" pitchFamily="34" charset="0"/>
              <a:cs typeface="Calibri" panose="020F0502020204030204" pitchFamily="34" charset="0"/>
            </a:endParaRPr>
          </a:p>
          <a:p>
            <a:r>
              <a:rPr lang="en-AU" sz="900" b="1">
                <a:solidFill>
                  <a:srgbClr val="7B7A78"/>
                </a:solidFill>
                <a:latin typeface="Calibri" panose="020F0502020204030204" pitchFamily="34" charset="0"/>
                <a:cs typeface="Calibri" panose="020F0502020204030204" pitchFamily="34" charset="0"/>
              </a:rPr>
              <a:t>Focus: Type 2 diabetes or CVD, </a:t>
            </a:r>
            <a:br>
              <a:rPr lang="en-AU" sz="900" b="1">
                <a:solidFill>
                  <a:srgbClr val="7B7A78"/>
                </a:solidFill>
                <a:latin typeface="Calibri" panose="020F0502020204030204" pitchFamily="34" charset="0"/>
                <a:cs typeface="Calibri" panose="020F0502020204030204" pitchFamily="34" charset="0"/>
              </a:rPr>
            </a:br>
            <a:r>
              <a:rPr lang="en-AU" sz="900" b="1">
                <a:solidFill>
                  <a:srgbClr val="7B7A78"/>
                </a:solidFill>
                <a:latin typeface="Calibri" panose="020F0502020204030204" pitchFamily="34" charset="0"/>
                <a:cs typeface="Calibri" panose="020F0502020204030204" pitchFamily="34" charset="0"/>
              </a:rPr>
              <a:t>             High Risk</a:t>
            </a:r>
          </a:p>
          <a:p>
            <a:endParaRPr lang="en-AU" sz="1400">
              <a:solidFill>
                <a:srgbClr val="7B7A78"/>
              </a:solidFill>
            </a:endParaRPr>
          </a:p>
          <a:p>
            <a:r>
              <a:rPr lang="en-AU" sz="900" i="1">
                <a:solidFill>
                  <a:srgbClr val="7B7A78"/>
                </a:solidFill>
                <a:latin typeface="Calibri" panose="020F0502020204030204" pitchFamily="34" charset="0"/>
                <a:cs typeface="Calibri" panose="020F0502020204030204" pitchFamily="34" charset="0"/>
              </a:rPr>
              <a:t>A lower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pic>
        <p:nvPicPr>
          <p:cNvPr id="3" name="Picture 2" descr="&lt;jcJNmj&gt;">
            <a:extLst>
              <a:ext uri="{FF2B5EF4-FFF2-40B4-BE49-F238E27FC236}">
                <a16:creationId xmlns:a16="http://schemas.microsoft.com/office/drawing/2014/main" id="{C5574F25-B31D-413F-BE3D-A5482AA42A7B}"/>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43808" y="913267"/>
            <a:ext cx="5324475" cy="2705100"/>
          </a:xfrm>
          <a:prstGeom prst="rect">
            <a:avLst/>
          </a:prstGeom>
        </p:spPr>
      </p:pic>
    </p:spTree>
    <p:extLst>
      <p:ext uri="{BB962C8B-B14F-4D97-AF65-F5344CB8AC3E}">
        <p14:creationId xmlns:p14="http://schemas.microsoft.com/office/powerpoint/2010/main" val="420247034"/>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285081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3.04.14"/>
  <p:tag name="AS_TITLE" val="Aspose.Slides for .NET 4.0 Client Profile"/>
  <p:tag name="AS_VERSION" val="23.4"/>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15764</TotalTime>
  <Words>2219</Words>
  <Application>Microsoft Office PowerPoint</Application>
  <PresentationFormat>On-screen Show (4:3)</PresentationFormat>
  <Paragraphs>422</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Calibri Light</vt:lpstr>
      <vt:lpstr>Office Theme</vt:lpstr>
      <vt:lpstr>PowerPoint Presentation</vt:lpstr>
      <vt:lpstr>Contents</vt:lpstr>
      <vt:lpstr>Introduction</vt:lpstr>
      <vt:lpstr>Maternal and Child Health Summary Process of Care</vt:lpstr>
      <vt:lpstr>Maternal and Child Health Summary Process of Care</vt:lpstr>
      <vt:lpstr>Maternal and Child Health Summary Process of Care</vt:lpstr>
      <vt:lpstr>Maternal and Child Health Summary Outcome</vt:lpstr>
      <vt:lpstr>PowerPoint Presentation</vt:lpstr>
      <vt:lpstr>Preventative Health Summary Process of Care</vt:lpstr>
      <vt:lpstr>PowerPoint Presentation</vt:lpstr>
      <vt:lpstr>Preventative Health Summary Process of Care</vt:lpstr>
      <vt:lpstr>PowerPoint Presentation</vt:lpstr>
      <vt:lpstr>Preventative Health Summary Process of Care</vt:lpstr>
      <vt:lpstr>Preventative Health Summary Process of Care</vt:lpstr>
      <vt:lpstr>Preventative Health Summary Process of Care</vt:lpstr>
      <vt:lpstr>Preventative Health Summary Process of Care</vt:lpstr>
      <vt:lpstr>Preventative Health Summary Outcome</vt:lpstr>
      <vt:lpstr>Preventative Health Summary Outcome</vt:lpstr>
      <vt:lpstr>Preventative Health Summary Outcome</vt:lpstr>
      <vt:lpstr>Chronic Disease Management Summary Process of Care</vt:lpstr>
      <vt:lpstr>Chronic Disease Management Summary Process of Care</vt:lpstr>
      <vt:lpstr>Chronic Disease Management Summary Process of Care</vt:lpstr>
      <vt:lpstr>Chronic Disease Management Summary Process of Care</vt:lpstr>
      <vt:lpstr>Chronic Disease Management Summary Outcome </vt:lpstr>
      <vt:lpstr>Chronic Disease Management Summary Outcome</vt:lpstr>
      <vt:lpstr>Chronic Disease Management Summary Outcome</vt:lpstr>
      <vt:lpstr>Chronic Disease Management Summary Outcome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Thompson</dc:creator>
  <cp:lastModifiedBy>Kim Thompson</cp:lastModifiedBy>
  <cp:revision>107</cp:revision>
  <dcterms:created xsi:type="dcterms:W3CDTF">2014-04-30T10:51:48Z</dcterms:created>
  <dcterms:modified xsi:type="dcterms:W3CDTF">2025-03-27T04:37:31Z</dcterms:modified>
</cp:coreProperties>
</file>